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16"/>
  </p:notesMasterIdLst>
  <p:handoutMasterIdLst>
    <p:handoutMasterId r:id="rId17"/>
  </p:handoutMasterIdLst>
  <p:sldIdLst>
    <p:sldId id="354" r:id="rId2"/>
    <p:sldId id="361" r:id="rId3"/>
    <p:sldId id="364" r:id="rId4"/>
    <p:sldId id="363" r:id="rId5"/>
    <p:sldId id="365" r:id="rId6"/>
    <p:sldId id="366" r:id="rId7"/>
    <p:sldId id="374" r:id="rId8"/>
    <p:sldId id="375" r:id="rId9"/>
    <p:sldId id="367" r:id="rId10"/>
    <p:sldId id="373" r:id="rId11"/>
    <p:sldId id="368" r:id="rId12"/>
    <p:sldId id="360" r:id="rId13"/>
    <p:sldId id="376" r:id="rId14"/>
    <p:sldId id="377" r:id="rId15"/>
  </p:sldIdLst>
  <p:sldSz cx="9144000" cy="6858000" type="screen4x3"/>
  <p:notesSz cx="7010400" cy="92964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p15="http://schemas.microsoft.com/office/powerpoint/2012/main">
        <p15:guide id="1" orient="horz" pos="2672" userDrawn="1">
          <p15:clr>
            <a:srgbClr val="A4A3A4"/>
          </p15:clr>
        </p15:guide>
        <p15:guide id="2" pos="2198" userDrawn="1">
          <p15:clr>
            <a:srgbClr val="A4A3A4"/>
          </p15:clr>
        </p15:guide>
        <p15:guide id="3" orient="horz" pos="2928" userDrawn="1">
          <p15:clr>
            <a:srgbClr val="A4A3A4"/>
          </p15:clr>
        </p15:guide>
        <p15:guide id="4"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F9C35"/>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86" autoAdjust="0"/>
    <p:restoredTop sz="96866" autoAdjust="0"/>
  </p:normalViewPr>
  <p:slideViewPr>
    <p:cSldViewPr snapToGrid="0" showGuides="1">
      <p:cViewPr>
        <p:scale>
          <a:sx n="60" d="100"/>
          <a:sy n="60" d="100"/>
        </p:scale>
        <p:origin x="2094" y="282"/>
      </p:cViewPr>
      <p:guideLst>
        <p:guide orient="horz" pos="1219"/>
        <p:guide orient="horz" pos="147"/>
        <p:guide orient="horz"/>
        <p:guide orient="horz" pos="3756"/>
        <p:guide pos="339"/>
        <p:guide pos="5633"/>
      </p:guideLst>
    </p:cSldViewPr>
  </p:slideViewPr>
  <p:notesTextViewPr>
    <p:cViewPr>
      <p:scale>
        <a:sx n="150" d="100"/>
        <a:sy n="150" d="100"/>
      </p:scale>
      <p:origin x="0" y="0"/>
    </p:cViewPr>
  </p:notesTextViewPr>
  <p:sorterViewPr>
    <p:cViewPr>
      <p:scale>
        <a:sx n="100" d="100"/>
        <a:sy n="100" d="100"/>
      </p:scale>
      <p:origin x="0" y="0"/>
    </p:cViewPr>
  </p:sorterViewPr>
  <p:notesViewPr>
    <p:cSldViewPr snapToGrid="0">
      <p:cViewPr>
        <p:scale>
          <a:sx n="200" d="100"/>
          <a:sy n="200" d="100"/>
        </p:scale>
        <p:origin x="1296" y="-5316"/>
      </p:cViewPr>
      <p:guideLst>
        <p:guide orient="horz" pos="2672"/>
        <p:guide pos="2198"/>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37840" cy="464820"/>
          </a:xfrm>
          <a:prstGeom prst="rect">
            <a:avLst/>
          </a:prstGeom>
        </p:spPr>
        <p:txBody>
          <a:bodyPr vert="horz" lIns="96625" tIns="48312" rIns="96625" bIns="48312" rtlCol="0"/>
          <a:lstStyle>
            <a:lvl1pPr algn="l">
              <a:defRPr sz="1300"/>
            </a:lvl1pPr>
          </a:lstStyle>
          <a:p>
            <a:endParaRPr lang="nl-NL"/>
          </a:p>
        </p:txBody>
      </p:sp>
      <p:sp>
        <p:nvSpPr>
          <p:cNvPr id="3" name="Tijdelijke aanduiding voor datum 2"/>
          <p:cNvSpPr>
            <a:spLocks noGrp="1"/>
          </p:cNvSpPr>
          <p:nvPr>
            <p:ph type="dt" sz="quarter" idx="1"/>
          </p:nvPr>
        </p:nvSpPr>
        <p:spPr>
          <a:xfrm>
            <a:off x="3970938" y="0"/>
            <a:ext cx="3037840" cy="464820"/>
          </a:xfrm>
          <a:prstGeom prst="rect">
            <a:avLst/>
          </a:prstGeom>
        </p:spPr>
        <p:txBody>
          <a:bodyPr vert="horz" lIns="96625" tIns="48312" rIns="96625" bIns="48312" rtlCol="0"/>
          <a:lstStyle>
            <a:lvl1pPr algn="r">
              <a:defRPr sz="1300"/>
            </a:lvl1pPr>
          </a:lstStyle>
          <a:p>
            <a:fld id="{B0783860-4368-477E-949C-EFFB2D7A6FCF}" type="datetimeFigureOut">
              <a:rPr lang="nl-NL" smtClean="0"/>
              <a:pPr/>
              <a:t>4-7-2015</a:t>
            </a:fld>
            <a:endParaRPr lang="nl-NL"/>
          </a:p>
        </p:txBody>
      </p:sp>
      <p:sp>
        <p:nvSpPr>
          <p:cNvPr id="4" name="Tijdelijke aanduiding voor voettekst 3"/>
          <p:cNvSpPr>
            <a:spLocks noGrp="1"/>
          </p:cNvSpPr>
          <p:nvPr>
            <p:ph type="ftr" sz="quarter" idx="2"/>
          </p:nvPr>
        </p:nvSpPr>
        <p:spPr>
          <a:xfrm>
            <a:off x="1" y="8829966"/>
            <a:ext cx="3037840" cy="464820"/>
          </a:xfrm>
          <a:prstGeom prst="rect">
            <a:avLst/>
          </a:prstGeom>
        </p:spPr>
        <p:txBody>
          <a:bodyPr vert="horz" lIns="96625" tIns="48312" rIns="96625" bIns="48312"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970938" y="8829966"/>
            <a:ext cx="3037840" cy="464820"/>
          </a:xfrm>
          <a:prstGeom prst="rect">
            <a:avLst/>
          </a:prstGeom>
        </p:spPr>
        <p:txBody>
          <a:bodyPr vert="horz" lIns="96625" tIns="48312" rIns="96625" bIns="48312" rtlCol="0" anchor="b"/>
          <a:lstStyle>
            <a:lvl1pPr algn="r">
              <a:defRPr sz="1300"/>
            </a:lvl1pPr>
          </a:lstStyle>
          <a:p>
            <a:fld id="{548ACCC5-82E5-465D-9C4B-E9A05E0E54D2}" type="slidenum">
              <a:rPr lang="nl-NL" smtClean="0"/>
              <a:pPr/>
              <a:t>‹#›</a:t>
            </a:fld>
            <a:endParaRPr lang="nl-NL"/>
          </a:p>
        </p:txBody>
      </p:sp>
    </p:spTree>
    <p:extLst>
      <p:ext uri="{BB962C8B-B14F-4D97-AF65-F5344CB8AC3E}">
        <p14:creationId xmlns:p14="http://schemas.microsoft.com/office/powerpoint/2010/main" val="214371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6625" tIns="48312" rIns="96625" bIns="48312" rtlCol="0"/>
          <a:lstStyle>
            <a:lvl1pPr algn="l">
              <a:defRPr sz="1300"/>
            </a:lvl1pPr>
          </a:lstStyle>
          <a:p>
            <a:endParaRPr lang="en-GB" dirty="0"/>
          </a:p>
        </p:txBody>
      </p:sp>
      <p:sp>
        <p:nvSpPr>
          <p:cNvPr id="3" name="Date Placeholder 2"/>
          <p:cNvSpPr>
            <a:spLocks noGrp="1"/>
          </p:cNvSpPr>
          <p:nvPr>
            <p:ph type="dt" idx="1"/>
          </p:nvPr>
        </p:nvSpPr>
        <p:spPr>
          <a:xfrm>
            <a:off x="3970938" y="0"/>
            <a:ext cx="3037840" cy="464820"/>
          </a:xfrm>
          <a:prstGeom prst="rect">
            <a:avLst/>
          </a:prstGeom>
        </p:spPr>
        <p:txBody>
          <a:bodyPr vert="horz" lIns="96625" tIns="48312" rIns="96625" bIns="48312" rtlCol="0"/>
          <a:lstStyle>
            <a:lvl1pPr algn="r">
              <a:defRPr sz="1300"/>
            </a:lvl1pPr>
          </a:lstStyle>
          <a:p>
            <a:fld id="{DCD5A3A1-DC64-4EF9-BE01-EE8ACAEB9029}" type="datetimeFigureOut">
              <a:rPr lang="en-GB" smtClean="0"/>
              <a:pPr/>
              <a:t>04/07/2015</a:t>
            </a:fld>
            <a:endParaRPr lang="en-GB"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6625" tIns="48312" rIns="96625" bIns="48312" rtlCol="0" anchor="ctr"/>
          <a:lstStyle/>
          <a:p>
            <a:endParaRPr lang="en-GB"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6625" tIns="48312" rIns="96625" bIns="483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8829966"/>
            <a:ext cx="3037840" cy="464820"/>
          </a:xfrm>
          <a:prstGeom prst="rect">
            <a:avLst/>
          </a:prstGeom>
        </p:spPr>
        <p:txBody>
          <a:bodyPr vert="horz" lIns="96625" tIns="48312" rIns="96625" bIns="48312"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6625" tIns="48312" rIns="96625" bIns="48312" rtlCol="0" anchor="b"/>
          <a:lstStyle>
            <a:lvl1pPr algn="r">
              <a:defRPr sz="1300"/>
            </a:lvl1pPr>
          </a:lstStyle>
          <a:p>
            <a:fld id="{02599C58-F26E-484C-B158-D7CF572B4912}" type="slidenum">
              <a:rPr lang="en-GB" smtClean="0"/>
              <a:pPr/>
              <a:t>‹#›</a:t>
            </a:fld>
            <a:endParaRPr lang="en-GB" dirty="0"/>
          </a:p>
        </p:txBody>
      </p:sp>
    </p:spTree>
    <p:extLst>
      <p:ext uri="{BB962C8B-B14F-4D97-AF65-F5344CB8AC3E}">
        <p14:creationId xmlns:p14="http://schemas.microsoft.com/office/powerpoint/2010/main" val="196461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1</a:t>
            </a:fld>
            <a:endParaRPr lang="en-GB" dirty="0"/>
          </a:p>
        </p:txBody>
      </p:sp>
    </p:spTree>
    <p:extLst>
      <p:ext uri="{BB962C8B-B14F-4D97-AF65-F5344CB8AC3E}">
        <p14:creationId xmlns:p14="http://schemas.microsoft.com/office/powerpoint/2010/main" val="2759687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71" indent="-181171" algn="just" defTabSz="966246">
              <a:buFontTx/>
              <a:buChar char="-"/>
              <a:defRPr/>
            </a:pPr>
            <a:r>
              <a:rPr lang="fr-FR" sz="1300" dirty="0" smtClean="0"/>
              <a:t>On a recours à une feuille de route pour combler le déficit de capacités et se focaliser sur le renforcement des capacités liées aux sept domaines d’action prioritaires. Cette feuille de route comporte des objectifs différents pour chacune des trois phases de la mise en œuvre de REDD+.</a:t>
            </a:r>
          </a:p>
          <a:p>
            <a:pPr algn="just" defTabSz="966246">
              <a:defRPr/>
            </a:pPr>
            <a:endParaRPr lang="fr-FR" sz="1300" dirty="0" smtClean="0"/>
          </a:p>
          <a:p>
            <a:pPr marL="181171" indent="-181171" algn="just" defTabSz="966246">
              <a:buFontTx/>
              <a:buChar char="-"/>
              <a:defRPr/>
            </a:pPr>
            <a:r>
              <a:rPr lang="fr-FR" sz="1300" dirty="0" smtClean="0"/>
              <a:t>Activités</a:t>
            </a:r>
            <a:r>
              <a:rPr lang="fr-FR" sz="1300" baseline="0" dirty="0" smtClean="0"/>
              <a:t> prévues : </a:t>
            </a:r>
            <a:r>
              <a:rPr lang="fr-FR" sz="1300" dirty="0" smtClean="0"/>
              <a:t>élaboration des politiques, instauration des dispositifs institutionnels manquants, comblement du déficit de données, comblement des lacunes méthodologiques, renforcement des capacités techniques et établissement d’un niveau (d’émission) de référence pour les forêts.</a:t>
            </a:r>
          </a:p>
        </p:txBody>
      </p:sp>
      <p:sp>
        <p:nvSpPr>
          <p:cNvPr id="4" name="Slide Number Placeholder 3"/>
          <p:cNvSpPr>
            <a:spLocks noGrp="1"/>
          </p:cNvSpPr>
          <p:nvPr>
            <p:ph type="sldNum" sz="quarter" idx="10"/>
          </p:nvPr>
        </p:nvSpPr>
        <p:spPr/>
        <p:txBody>
          <a:bodyPr/>
          <a:lstStyle/>
          <a:p>
            <a:fld id="{02599C58-F26E-484C-B158-D7CF572B4912}" type="slidenum">
              <a:rPr lang="en-GB" smtClean="0"/>
              <a:pPr/>
              <a:t>10</a:t>
            </a:fld>
            <a:endParaRPr lang="en-GB" dirty="0"/>
          </a:p>
        </p:txBody>
      </p:sp>
    </p:spTree>
    <p:extLst>
      <p:ext uri="{BB962C8B-B14F-4D97-AF65-F5344CB8AC3E}">
        <p14:creationId xmlns:p14="http://schemas.microsoft.com/office/powerpoint/2010/main" val="1280339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just"/>
            <a:r>
              <a:rPr lang="fr-FR" noProof="0" dirty="0" smtClean="0"/>
              <a:t>Il est essentiel</a:t>
            </a:r>
            <a:r>
              <a:rPr lang="fr-FR" baseline="0" noProof="0" dirty="0" smtClean="0"/>
              <a:t> de renforcer la capacité institutionnelle. Une structure institutionnelle forte et des partenariats et une coopération à tous les niveaux sont indispensables à l’instauration du cadre de travail. </a:t>
            </a:r>
            <a:endParaRPr lang="fr-FR" sz="1300" dirty="0" smtClean="0"/>
          </a:p>
          <a:p>
            <a:pPr marL="181171" indent="-181171" algn="just">
              <a:buFontTx/>
              <a:buChar char="-"/>
            </a:pPr>
            <a:endParaRPr lang="fr-FR" noProof="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11</a:t>
            </a:fld>
            <a:endParaRPr lang="en-GB" dirty="0"/>
          </a:p>
        </p:txBody>
      </p:sp>
    </p:spTree>
    <p:extLst>
      <p:ext uri="{BB962C8B-B14F-4D97-AF65-F5344CB8AC3E}">
        <p14:creationId xmlns:p14="http://schemas.microsoft.com/office/powerpoint/2010/main" val="3729914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99C58-F26E-484C-B158-D7CF572B4912}" type="slidenum">
              <a:rPr lang="en-GB" smtClean="0"/>
              <a:pPr/>
              <a:t>12</a:t>
            </a:fld>
            <a:endParaRPr lang="en-GB" dirty="0"/>
          </a:p>
        </p:txBody>
      </p:sp>
    </p:spTree>
    <p:extLst>
      <p:ext uri="{BB962C8B-B14F-4D97-AF65-F5344CB8AC3E}">
        <p14:creationId xmlns:p14="http://schemas.microsoft.com/office/powerpoint/2010/main" val="79627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7500" lnSpcReduction="20000"/>
          </a:bodyPr>
          <a:lstStyle/>
          <a:p>
            <a:pPr algn="l"/>
            <a:r>
              <a:rPr lang="fr-FR" sz="1300" b="1" dirty="0" smtClean="0"/>
              <a:t>Objectif du système national de surveillance des forêts</a:t>
            </a:r>
          </a:p>
          <a:p>
            <a:pPr algn="just"/>
            <a:r>
              <a:rPr lang="fr-FR" sz="1300" b="1" dirty="0" smtClean="0"/>
              <a:t/>
            </a:r>
            <a:br>
              <a:rPr lang="fr-FR" sz="1300" b="1" dirty="0" smtClean="0"/>
            </a:br>
            <a:r>
              <a:rPr lang="fr-FR" sz="1300" dirty="0" smtClean="0"/>
              <a:t>Dans le cadre du mécanisme d’atténuation REDD+ de la CCNUCC, les pays doivent instaurer un système permettant de mesurer, notifier et vérifier (MNV) leurs émissions de gaz à effet de serre (GES). La République démocratique du Congo (RDC), qui est l’un des pays participant à REDD+, a élaboré une proposition de préparation (R-PP) contenant des informations sur la façon dont le pays propose d’instaurer un système national de surveillance des forêts et de procéder à la MNV de ses activités REDD+. Le système national de surveillance des forêts de la RDC a pour objectif de surveiller les cinq activités REDD+ et de mesurer et notifier les émissions anthropiques par sources, et les absorptions par puits, de GES, conformément aux impératifs de surveillance et de notification du GIEC. Le système MNV de la RDC se propose d’établir un inventaire GES de niveau 2, reposant sur des données d’inventaire multidates, et contient des estimations propres au pays des facteurs d’émission ainsi qu’une analyse de l’incertitude portant sur les données notifiées. Le système pourra ultérieurement progresser pour passer au niveau 3. La RDC prévoit de recourir à une démarche régionale pour réduire les coûts associés à la MNV, tout en fournissant des données fiables au niveau national. </a:t>
            </a:r>
          </a:p>
          <a:p>
            <a:pPr algn="just"/>
            <a:r>
              <a:rPr lang="fr-FR" sz="1300" dirty="0" smtClean="0"/>
              <a:t> </a:t>
            </a:r>
          </a:p>
          <a:p>
            <a:pPr algn="just"/>
            <a:r>
              <a:rPr lang="fr-FR" sz="1300" b="1" dirty="0" smtClean="0"/>
              <a:t>Conception du système national de surveillance des forêts pour la MNV des activités REDD+</a:t>
            </a:r>
          </a:p>
          <a:p>
            <a:pPr algn="just"/>
            <a:r>
              <a:rPr lang="fr-FR" sz="1300" b="1" dirty="0" smtClean="0"/>
              <a:t/>
            </a:r>
            <a:br>
              <a:rPr lang="fr-FR" sz="1300" b="1" dirty="0" smtClean="0"/>
            </a:br>
            <a:r>
              <a:rPr lang="fr-FR" sz="1300" dirty="0" smtClean="0"/>
              <a:t>Pour procéder à la mesure et à la notification des émissions de GES dans le cadre de REDD+, le système national de surveillance des forêts s’articule autour de trois composantes :</a:t>
            </a:r>
          </a:p>
          <a:p>
            <a:pPr algn="just"/>
            <a:r>
              <a:rPr lang="fr-FR" sz="1300" dirty="0" smtClean="0"/>
              <a:t> </a:t>
            </a:r>
          </a:p>
          <a:p>
            <a:pPr marL="181171" indent="-181171" algn="just">
              <a:buFontTx/>
              <a:buChar char="-"/>
            </a:pPr>
            <a:r>
              <a:rPr lang="fr-FR" sz="1300" dirty="0" smtClean="0"/>
              <a:t>Système de surveillance des terres par satellite (SSTS) : système qui surveille l’évolution de la superficie forestière à l’aide de la télédétection, en procédant par échantillonnage (le « M » de MNV).</a:t>
            </a:r>
          </a:p>
          <a:p>
            <a:pPr marL="181171" indent="-181171" algn="just">
              <a:buFontTx/>
              <a:buChar char="-"/>
            </a:pPr>
            <a:r>
              <a:rPr lang="fr-FR" sz="1300" dirty="0" smtClean="0"/>
              <a:t>Inventaire national des forêts (INF) : système de mesure des stocks de carbone dans les cinq réservoirs de carbone différents pour les principaux types de forêts, à l’aide d’une surveillance de type communautaire et en procédant par échantillonnage (le « M » de MNV).</a:t>
            </a:r>
          </a:p>
          <a:p>
            <a:pPr marL="181171" indent="-181171" algn="just">
              <a:buFontTx/>
              <a:buChar char="-"/>
            </a:pPr>
            <a:r>
              <a:rPr lang="fr-FR" sz="1300" dirty="0" smtClean="0"/>
              <a:t>Inventaire national GES : notification par le bais de l’inventaire GES de la RDC (le « N » de MNV).</a:t>
            </a:r>
          </a:p>
          <a:p>
            <a:pPr algn="just"/>
            <a:r>
              <a:rPr lang="fr-FR" sz="1300" dirty="0" smtClean="0"/>
              <a:t> </a:t>
            </a:r>
          </a:p>
          <a:p>
            <a:pPr algn="just"/>
            <a:r>
              <a:rPr lang="fr-FR" sz="1300" dirty="0" smtClean="0"/>
              <a:t>Hormis ces fonctions de mesure et de notification, la CCNUCC procédera à une vérification indépendante et transparente pour vérifier les données communiquées (le « V » de MNV).</a:t>
            </a:r>
          </a:p>
          <a:p>
            <a:pPr algn="just"/>
            <a:r>
              <a:rPr lang="fr-FR" sz="1300" dirty="0" smtClean="0"/>
              <a:t> </a:t>
            </a:r>
          </a:p>
          <a:p>
            <a:pPr algn="just"/>
            <a:r>
              <a:rPr lang="fr-FR" sz="1300" dirty="0" smtClean="0"/>
              <a:t>Fonction de base pour estimer l’évolution des stocks de carbone :</a:t>
            </a:r>
          </a:p>
          <a:p>
            <a:pPr algn="just"/>
            <a:r>
              <a:rPr lang="fr-FR" sz="1300" dirty="0" smtClean="0"/>
              <a:t> </a:t>
            </a:r>
          </a:p>
          <a:p>
            <a:pPr algn="just"/>
            <a:r>
              <a:rPr lang="fr-FR" sz="1300" dirty="0" smtClean="0"/>
              <a:t>Estimations des émissions (équivalent CO</a:t>
            </a:r>
            <a:r>
              <a:rPr lang="fr-FR" sz="1300" baseline="-25000" dirty="0" smtClean="0"/>
              <a:t>2</a:t>
            </a:r>
            <a:r>
              <a:rPr lang="fr-FR" sz="1300" dirty="0" smtClean="0"/>
              <a:t>) = données sur les activités x facteurs d’émission.</a:t>
            </a:r>
          </a:p>
          <a:p>
            <a:pPr algn="just"/>
            <a:r>
              <a:rPr lang="fr-FR" sz="1300" dirty="0" smtClean="0"/>
              <a:t> </a:t>
            </a:r>
          </a:p>
          <a:p>
            <a:pPr algn="just"/>
            <a:r>
              <a:rPr lang="fr-FR" sz="1300" dirty="0" smtClean="0"/>
              <a:t>Les </a:t>
            </a:r>
            <a:r>
              <a:rPr lang="fr-FR" sz="1300" i="1" dirty="0" smtClean="0"/>
              <a:t>données sur les activités </a:t>
            </a:r>
            <a:r>
              <a:rPr lang="fr-FR" sz="1300" dirty="0" smtClean="0"/>
              <a:t>renvoient à la superficie de l’évolution des forêts (en hectares), et les </a:t>
            </a:r>
            <a:r>
              <a:rPr lang="fr-FR" sz="1300" i="1" dirty="0" smtClean="0"/>
              <a:t>facteurs d’émission</a:t>
            </a:r>
            <a:r>
              <a:rPr lang="fr-FR" sz="1300" dirty="0" smtClean="0"/>
              <a:t> concernent les estimations de l’évolution du stock de carbone par unité d’activité (en carbone par hectare). La RDC se procurera les données sur les activités au moyen du Système de surveillance des terres par satellite et les données sur les facteurs d’émission à l’aide de l’INF. Toutes les estimations de niveau national et estimations de tendances, de même que les facteurs d’émission, les données sur les activités et autres paramètres d’estimation, doivent être accompagnées d’estimations de l’incertitude.</a:t>
            </a:r>
          </a:p>
          <a:p>
            <a:pPr algn="just"/>
            <a:r>
              <a:rPr lang="fr-FR" sz="1300" dirty="0" smtClean="0"/>
              <a:t> </a:t>
            </a:r>
          </a:p>
          <a:p>
            <a:pPr algn="just"/>
            <a:r>
              <a:rPr lang="fr-FR" sz="1300" i="1" dirty="0" smtClean="0"/>
              <a:t>Système de surveillance des terres par satellite</a:t>
            </a:r>
          </a:p>
          <a:p>
            <a:pPr algn="just"/>
            <a:r>
              <a:rPr lang="fr-FR" sz="1300" dirty="0" smtClean="0"/>
              <a:t>La RDC se propose d’appliquer la méthode 3 du GIEC pour surveiller les conversions des forêts et autres terres de manière spatialement explicite et pour estimer les variations dans la superficie forestière. Le pays prévoit d’instaurer un système national de surveillance reposant sur la télédétection pour obtenir des estimations des données sur les activités annuelles portant sur l’ensemble du territoire national. Ces données seront complétées par des mesures de terrain, obtenues au moyen de l’INF, utilisables comme données d’apprentissage pour les images de télédétection et comme vérification de terrain.</a:t>
            </a:r>
          </a:p>
          <a:p>
            <a:pPr algn="just"/>
            <a:r>
              <a:rPr lang="fr-FR" sz="1300" dirty="0" smtClean="0"/>
              <a:t> </a:t>
            </a:r>
          </a:p>
          <a:p>
            <a:pPr algn="just"/>
            <a:r>
              <a:rPr lang="fr-FR" sz="1300" i="1" dirty="0" smtClean="0"/>
              <a:t>Inventaire national des forêts</a:t>
            </a:r>
          </a:p>
          <a:p>
            <a:pPr algn="just"/>
            <a:r>
              <a:rPr lang="fr-FR" sz="1300" dirty="0" smtClean="0"/>
              <a:t>L’inventaire national des forêts contiendra les informations principales sur les facteurs d’émission. Les facteurs d’émission sont à obtenir pour cinq réservoirs de carbone différents : biomasse aérienne, biomasse souterraine, litière, bois mort et matière organique du sol. La RDC propose un « inventaire en trois étapes, avec échantillonnage aléatoire systématique stratifié associé à une affectation optimale. » L’inventaire se déroulera en trois étapes : 1) préévaluation et stratification de la superficie forestière, 2) prééchantillonnage et 3) échantillonnage et évaluation définitifs. L’inventaire sera réalisé en suivant des protocoles de mesure spécifiques. La stratification divise la superficie en groupes non chevauchants de couvertures des terres et de strates forestières. Chaque couverture des terres et strate forestière possède sa propre densité de carbone avec des facteurs d’émission correspondants. Dans chaque strate, on prélèvera un ou plusieurs points d’échantillonnage aléatoire pour dresser l’inventaire des forêts et obtenir des données sur le nombre d’arbres, la surface terrière, le volume de bois par espèce, le volume de bois total, etc. La méthode d’affectation optimale a pour intention de donner les informations les plus précises pour les recours disponibles.</a:t>
            </a:r>
          </a:p>
          <a:p>
            <a:pPr algn="just"/>
            <a:r>
              <a:rPr lang="fr-FR" sz="1300" dirty="0" smtClean="0"/>
              <a:t> </a:t>
            </a:r>
          </a:p>
          <a:p>
            <a:pPr algn="just"/>
            <a:r>
              <a:rPr lang="fr-FR" sz="1300" dirty="0" smtClean="0"/>
              <a:t>Le contrôle qualité et l’assurance qualité sont des aspects importants de l’effort et, pour garantir la qualité des données d’inventaire, des estimations de l’erreur sont à fournir pour les mesures de terrain, la compilation des données et l’analyse des données. Pour assurer la transparence, la base de données contenant les mesures de terrain et les calculs sera mise à la disposition du public tandis que les données sur les activités seront disponibles par le biais d’un système d’information géographique (SIG) en ligne.</a:t>
            </a:r>
            <a:endParaRPr lang="fr-FR" noProof="0" dirty="0" smtClean="0"/>
          </a:p>
          <a:p>
            <a:pPr algn="just">
              <a:buFont typeface="Arial" pitchFamily="34" charset="0"/>
              <a:buChar char="•"/>
            </a:pPr>
            <a:endParaRPr lang="fr-FR" noProof="0" dirty="0" smtClean="0"/>
          </a:p>
          <a:p>
            <a:pPr algn="just">
              <a:buFont typeface="Arial" pitchFamily="34" charset="0"/>
              <a:buNone/>
            </a:pPr>
            <a:r>
              <a:rPr lang="fr-FR" u="none" noProof="0" dirty="0" smtClean="0"/>
              <a:t>Source : RDC 2010. </a:t>
            </a:r>
            <a:endParaRPr lang="fr-FR" noProof="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a:t>
            </a:fld>
            <a:endParaRPr lang="en-GB" dirty="0"/>
          </a:p>
        </p:txBody>
      </p:sp>
    </p:spTree>
    <p:extLst>
      <p:ext uri="{BB962C8B-B14F-4D97-AF65-F5344CB8AC3E}">
        <p14:creationId xmlns:p14="http://schemas.microsoft.com/office/powerpoint/2010/main" val="2175525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a:bodyPr>
          <a:lstStyle/>
          <a:p>
            <a:pPr algn="just"/>
            <a:r>
              <a:rPr lang="fr-FR" sz="1300" b="1" dirty="0" smtClean="0"/>
              <a:t>Surveillance des dispositifs de protection et des avantages connexes</a:t>
            </a:r>
            <a:endParaRPr lang="fr-FR" sz="1300" dirty="0" smtClean="0"/>
          </a:p>
          <a:p>
            <a:pPr algn="just"/>
            <a:r>
              <a:rPr lang="fr-FR" sz="1300" dirty="0" smtClean="0"/>
              <a:t>Pour une mise en œuvre efficace, efficiente et équitable de REDD+, la MNV prévoit, outre la surveillance du carbone, le suivi des aspects liés </a:t>
            </a:r>
            <a:r>
              <a:rPr lang="fr-FR" sz="1300" dirty="0"/>
              <a:t>à la gouvernance </a:t>
            </a:r>
            <a:r>
              <a:rPr lang="fr-FR" sz="1300" dirty="0" smtClean="0"/>
              <a:t>et aux dimensions économique, environnementale et socioculturelle.</a:t>
            </a:r>
          </a:p>
          <a:p>
            <a:pPr algn="just"/>
            <a:endParaRPr lang="fr-FR" sz="1300" dirty="0" smtClean="0"/>
          </a:p>
          <a:p>
            <a:pPr algn="just"/>
            <a:r>
              <a:rPr lang="fr-FR" sz="1300" dirty="0" smtClean="0"/>
              <a:t>La gouvernance doit être transparente et en mesure de faire respecter l’obligation de rendre des comptes, et doit associer les populations locales. Les aspects économiques concernent la répartition des coûts et avantages associés à REDD+. Les aspects environnementaux, également dénommés avantages connexes de REDD+, comprennent les fonctions et services forestiers, tels que la qualité de l’eau, les produits forestiers non ligneux et la biodiversité. Retombée positive possible des avantages économiques associés à REDD+ sur la dimension socioculturelle, entre autres : amélioration de la santé, de l’éducation et de la qualité des services publics.</a:t>
            </a:r>
          </a:p>
          <a:p>
            <a:pPr marL="181171" indent="-181171" algn="just">
              <a:buFontTx/>
              <a:buChar char="-"/>
            </a:pPr>
            <a:endParaRPr lang="fr-FR" sz="1300" dirty="0" smtClean="0"/>
          </a:p>
          <a:p>
            <a:pPr algn="just"/>
            <a:r>
              <a:rPr lang="fr-FR" sz="1300" dirty="0" smtClean="0"/>
              <a:t>La surveillance de ces quatre dimensions s’inscrit dans les dispositifs de protection REDD+, qui veillent à prévenir des retombées négatives sur la population locale et l’environnement. Un système MNV intégré, adoptant une démarche participative, sera instauré pour mettre en œuvre la MNV REDD+. Des données issues de divers échelons et niveaux sont à intégrer pendant le processus de collecte, de production et de consolidation des données. L’INF servira différents objets en matière de gestion des forêts, et pourra également fournir des données sur la biodiversité et les facteurs socio-économiques.</a:t>
            </a:r>
            <a:endParaRPr lang="fr-FR" noProof="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3</a:t>
            </a:fld>
            <a:endParaRPr lang="en-GB" dirty="0"/>
          </a:p>
        </p:txBody>
      </p:sp>
    </p:spTree>
    <p:extLst>
      <p:ext uri="{BB962C8B-B14F-4D97-AF65-F5344CB8AC3E}">
        <p14:creationId xmlns:p14="http://schemas.microsoft.com/office/powerpoint/2010/main" val="1364573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pPr algn="just"/>
            <a:r>
              <a:rPr lang="fr-FR" sz="1300" b="1" dirty="0" smtClean="0"/>
              <a:t>Institutions et renforcement des capacités</a:t>
            </a:r>
            <a:endParaRPr lang="fr-FR" sz="1300" dirty="0" smtClean="0"/>
          </a:p>
          <a:p>
            <a:pPr algn="just"/>
            <a:r>
              <a:rPr lang="fr-FR" sz="1300" dirty="0" smtClean="0"/>
              <a:t>Les institutions nationales ci-dessous participeront à la mise en œuvre du système MNV REDD+ :</a:t>
            </a:r>
          </a:p>
          <a:p>
            <a:pPr marL="181171" indent="-181171" algn="just">
              <a:buFont typeface="Arial" charset="0"/>
              <a:buChar char="•"/>
            </a:pPr>
            <a:r>
              <a:rPr lang="fr-FR" sz="1300" dirty="0" smtClean="0"/>
              <a:t>Direction des Inventaires et de l’Aménagement Forestiers (DIAF), chargée de mettre en œuvre l’INF et le SSTS.</a:t>
            </a:r>
          </a:p>
          <a:p>
            <a:pPr marL="181171" indent="-181171" algn="just">
              <a:buFont typeface="Arial" charset="0"/>
              <a:buChar char="•"/>
            </a:pPr>
            <a:r>
              <a:rPr lang="fr-FR" sz="1300" dirty="0" smtClean="0"/>
              <a:t>Direction du Développement Durable (DDD), chargée de dresser un inventaire national de GES et de le notifier à la CCNUCC.</a:t>
            </a:r>
          </a:p>
          <a:p>
            <a:pPr marL="181171" indent="-181171" algn="just">
              <a:buFont typeface="Arial" charset="0"/>
              <a:buChar char="•"/>
            </a:pPr>
            <a:r>
              <a:rPr lang="fr-FR" sz="1300" dirty="0" smtClean="0"/>
              <a:t>Universités de Kisangani et Kinshasa, où est dispensée la formation sur la mise en œuvre de l’INF.</a:t>
            </a:r>
          </a:p>
          <a:p>
            <a:pPr algn="just"/>
            <a:r>
              <a:rPr lang="fr-FR" sz="1300" dirty="0" smtClean="0"/>
              <a:t> </a:t>
            </a:r>
          </a:p>
          <a:p>
            <a:pPr marL="181171" indent="-181171" algn="just">
              <a:buFontTx/>
              <a:buChar char="-"/>
            </a:pPr>
            <a:r>
              <a:rPr lang="fr-FR" sz="1300" dirty="0" smtClean="0"/>
              <a:t>La RDC en est à la première phase de l’instauration de son système MNV dans le cadre du programme REDD+, et a besoin de renforcer ses capacités institutionnelles et techniques.</a:t>
            </a:r>
          </a:p>
          <a:p>
            <a:pPr algn="just"/>
            <a:endParaRPr lang="fr-FR" sz="1300" dirty="0" smtClean="0"/>
          </a:p>
          <a:p>
            <a:pPr marL="181171" indent="-181171" algn="just">
              <a:buFontTx/>
              <a:buChar char="-"/>
            </a:pPr>
            <a:r>
              <a:rPr lang="fr-FR" sz="1300" dirty="0" smtClean="0"/>
              <a:t>Le pays possède une certaine compétence nationale, servant de point de départ au renforcement des capacités ; l’objectif est d’amener les communautés locales, les ONG, les différentes agences et institutions gouvernementales et le secteur privé à prendre part aux activités MNV. L’aménagement de nouveaux bureaux et de nouvelles stations sur le terrain est cependant indispensable.</a:t>
            </a:r>
          </a:p>
          <a:p>
            <a:pPr algn="just"/>
            <a:endParaRPr lang="fr-FR" sz="1300" dirty="0" smtClean="0"/>
          </a:p>
          <a:p>
            <a:pPr marL="181171" indent="-181171" algn="just">
              <a:buFontTx/>
              <a:buChar char="-"/>
            </a:pPr>
            <a:r>
              <a:rPr lang="fr-FR" sz="1300" dirty="0" smtClean="0"/>
              <a:t>En faisant appel au savoir-faire et aux services de formation internationaux, la RDC sera à même de renforcer ses capacités techniques et institutionnelles pour instaurer un système MNV pleinement opérationnel. Ces activités comporteront la formation du personnel, pour le familiariser avec les impératifs internationaux de la CCNUCC et du GIEC et avec les modalités de notification des émissions et absorptions de GES. Le personnel devra également se former aux aspects techniques des activités, tels que l’utilisation des techniques de télédétection et SIG, la façon de prendre des mesures sur le terrain et la manière de gérer les données.</a:t>
            </a:r>
          </a:p>
          <a:p>
            <a:pPr algn="just"/>
            <a:r>
              <a:rPr lang="fr-FR" sz="1300" b="1" dirty="0" smtClean="0"/>
              <a:t> </a:t>
            </a:r>
            <a:endParaRPr lang="fr-FR" sz="1300" dirty="0" smtClean="0"/>
          </a:p>
          <a:p>
            <a:pPr marL="181171" indent="-181171" algn="just">
              <a:buFontTx/>
              <a:buChar char="-"/>
            </a:pPr>
            <a:endParaRPr lang="fr-FR" noProof="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4</a:t>
            </a:fld>
            <a:endParaRPr lang="en-GB" dirty="0"/>
          </a:p>
        </p:txBody>
      </p:sp>
    </p:spTree>
    <p:extLst>
      <p:ext uri="{BB962C8B-B14F-4D97-AF65-F5344CB8AC3E}">
        <p14:creationId xmlns:p14="http://schemas.microsoft.com/office/powerpoint/2010/main" val="3892642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pPr algn="just"/>
            <a:r>
              <a:rPr lang="fr-FR" sz="1300" b="1" dirty="0" smtClean="0"/>
              <a:t>Introduction</a:t>
            </a:r>
            <a:endParaRPr lang="fr-FR" sz="1300" dirty="0" smtClean="0"/>
          </a:p>
          <a:p>
            <a:pPr algn="just"/>
            <a:r>
              <a:rPr lang="fr-FR" sz="1300" dirty="0" smtClean="0"/>
              <a:t>Le Guyana participe à REDD+ depuis 2008. Depuis son adhésion au programme, le pays a fait des progrès considérables vers l’application d’une stratégie REDD+ nationale, la mise en œuvre d’activités de démonstration pilotes et l’instauration</a:t>
            </a:r>
            <a:r>
              <a:rPr lang="fr-FR" sz="1300" baseline="0" dirty="0" smtClean="0"/>
              <a:t> d’</a:t>
            </a:r>
            <a:r>
              <a:rPr lang="fr-FR" sz="1300" dirty="0" smtClean="0"/>
              <a:t>un système MNV national pour REDD+. Ces progrès ont commencé avec la rédaction d’une Note de préparation (R-PIN) et d’une Proposition de préparation (R-PP), qui définissaient les stratégies REDD+, et se sont poursuivis avec l’élaboration d’une feuille de route pour l’acquisition de capacités MNV nationales viables. Le Guyana reçoit une aide du FCPF de la Banque mondiale et de l’État norvégien pendant les différentes phases de la mise en œuvre de REDD+.</a:t>
            </a:r>
          </a:p>
          <a:p>
            <a:pPr algn="just"/>
            <a:r>
              <a:rPr lang="fr-FR" sz="1300" b="1" dirty="0" smtClean="0"/>
              <a:t> </a:t>
            </a:r>
            <a:endParaRPr lang="fr-FR" sz="1300" dirty="0" smtClean="0"/>
          </a:p>
          <a:p>
            <a:pPr algn="just"/>
            <a:r>
              <a:rPr lang="fr-FR" sz="1300" b="1" dirty="0" smtClean="0"/>
              <a:t>Objectifs du processus de renforcement des capacités</a:t>
            </a:r>
            <a:endParaRPr lang="fr-FR" sz="1300" dirty="0" smtClean="0"/>
          </a:p>
          <a:p>
            <a:pPr algn="just"/>
            <a:r>
              <a:rPr lang="fr-FR" sz="1300" dirty="0" smtClean="0"/>
              <a:t>Le processus de renforcement des capacités de MNV des activités REDD+ au Guyana a pour objectif général l’instauration d’un système MNV viable, permettant d’aider à estimer, notifier et vérifier les émissions et absorptions de carbone liées aux forêts au niveau national. Le système doit s’appuyer sur les capacités et données existantes, en tenant compte des impératifs internationaux et des besoins nationaux. Il doit prévoir une MNV nationale systématique et une MNV infranationale pour les activités REDD+ locales. Sa souplesse devra permettre d’adapter les activités aux accords internationaux et aux politiques nationales. L’élaboration du système MNV est directement liée à l’élaboration et à la mise en œuvre de la politique REDD+ ; la mise en œuvre et les politiques nationales doivent orienter les activités MNV et réciproquement. L’élaboration adopte la démarche par phases de REDD+, et le renforcement des capacités suit une feuille de route qui fixe les priorités à court terme et les objectifs à long terme.</a:t>
            </a:r>
          </a:p>
          <a:p>
            <a:pPr algn="just"/>
            <a:r>
              <a:rPr lang="fr-FR" sz="1300" dirty="0" smtClean="0"/>
              <a:t> </a:t>
            </a:r>
          </a:p>
          <a:p>
            <a:pPr algn="just"/>
            <a:r>
              <a:rPr lang="fr-FR" sz="1300" b="1" dirty="0" smtClean="0"/>
              <a:t>Évaluation des déficits de capacités relativement aux impératifs internationaux et aux besoins nationaux</a:t>
            </a:r>
            <a:endParaRPr lang="fr-FR" sz="1300" dirty="0" smtClean="0"/>
          </a:p>
          <a:p>
            <a:pPr algn="just"/>
            <a:r>
              <a:rPr lang="fr-FR" sz="1300" dirty="0" smtClean="0"/>
              <a:t>La définition des besoins en renforcement des capacités du Guyana pour l’élaboration et la mise en œuvre d’un système MNV s’est appuyée sur une évaluation de ses capacités existantes et de ses caractéristiques REDD+ propres. Une évaluation des déficits de capacités repose sur les capacités de surveillance nationale des forêts existantes et sur les impératifs du système MNV. On a recours à une feuille de route pour combler ces déficits et se focaliser sur le renforcement des capacités liées aux principaux domaines fonctionnels.</a:t>
            </a:r>
          </a:p>
          <a:p>
            <a:pPr algn="just"/>
            <a:endParaRPr lang="fr-FR" sz="1300" dirty="0" smtClean="0"/>
          </a:p>
          <a:p>
            <a:pPr algn="just"/>
            <a:r>
              <a:rPr lang="fr-FR" sz="1300" dirty="0" smtClean="0"/>
              <a:t>Sources :</a:t>
            </a:r>
          </a:p>
          <a:p>
            <a:pPr algn="just" defTabSz="966246">
              <a:defRPr/>
            </a:pPr>
            <a:r>
              <a:rPr lang="fr-FR" sz="1300" dirty="0" smtClean="0"/>
              <a:t>Bholanath, Dewnath, and Singh 2012 ;</a:t>
            </a:r>
          </a:p>
          <a:p>
            <a:pPr algn="just"/>
            <a:r>
              <a:rPr lang="fr-FR" sz="1300" dirty="0" smtClean="0"/>
              <a:t>Guyana Forestry Commission 2009 ;</a:t>
            </a:r>
          </a:p>
          <a:p>
            <a:pPr algn="just"/>
            <a:r>
              <a:rPr lang="fr-FR" sz="1300" dirty="0" smtClean="0"/>
              <a:t>Herold and Bholanath 2009. </a:t>
            </a:r>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5</a:t>
            </a:fld>
            <a:endParaRPr lang="en-GB" dirty="0"/>
          </a:p>
        </p:txBody>
      </p:sp>
    </p:spTree>
    <p:extLst>
      <p:ext uri="{BB962C8B-B14F-4D97-AF65-F5344CB8AC3E}">
        <p14:creationId xmlns:p14="http://schemas.microsoft.com/office/powerpoint/2010/main" val="3667936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49363" y="725488"/>
            <a:ext cx="4511675" cy="3384550"/>
          </a:xfrm>
        </p:spPr>
      </p:sp>
      <p:sp>
        <p:nvSpPr>
          <p:cNvPr id="3" name="Tijdelijke aanduiding voor notities 2"/>
          <p:cNvSpPr>
            <a:spLocks noGrp="1"/>
          </p:cNvSpPr>
          <p:nvPr>
            <p:ph type="body" idx="1"/>
          </p:nvPr>
        </p:nvSpPr>
        <p:spPr/>
        <p:txBody>
          <a:bodyPr>
            <a:normAutofit/>
          </a:bodyPr>
          <a:lstStyle/>
          <a:p>
            <a:pPr marL="181171" indent="-181171" algn="just">
              <a:buFontTx/>
              <a:buChar char="-"/>
            </a:pPr>
            <a:r>
              <a:rPr lang="fr-FR" noProof="0" dirty="0" smtClean="0"/>
              <a:t>Ce tableau a servi à évaluer les données et capacités du Guyana</a:t>
            </a:r>
            <a:r>
              <a:rPr lang="fr-FR" baseline="0" noProof="0" dirty="0" smtClean="0"/>
              <a:t> en matière de surveillance nationale des forêts en vue de  la mise en conformité avec les besoins internationaux. </a:t>
            </a:r>
          </a:p>
          <a:p>
            <a:pPr algn="just"/>
            <a:endParaRPr lang="fr-FR" baseline="0" noProof="0" dirty="0" smtClean="0"/>
          </a:p>
          <a:p>
            <a:pPr marL="181171" indent="-181171" algn="just" defTabSz="966246">
              <a:buFontTx/>
              <a:buChar char="-"/>
              <a:defRPr/>
            </a:pPr>
            <a:r>
              <a:rPr lang="fr-FR" dirty="0" smtClean="0"/>
              <a:t>Il comprend l’analyse des observations, données enregistrées et informations existantes pour plusieurs variables liées aux activités d’estimation et de notification REDD+ : données sur les activités (évolution de la superficie forestière), évolution des stocks de carbone et des facteurs d’émission, combustion de la biomasse et infrastructure des données spatiales. Le tableau énumère ces variables et leurs thèmes principaux relativement à REDD+. Les conclusions de cette évaluation sont présentées plus en détail à l’annexe II des exercices du Module 1.2.</a:t>
            </a:r>
          </a:p>
          <a:p>
            <a:pPr marL="181171" indent="-181171" algn="just">
              <a:buFontTx/>
              <a:buChar char="-"/>
            </a:pPr>
            <a:endParaRPr lang="fr-FR" baseline="0" noProof="0" dirty="0" smtClean="0"/>
          </a:p>
          <a:p>
            <a:pPr marL="181171" indent="-181171" algn="just">
              <a:buFontTx/>
              <a:buChar char="-"/>
            </a:pPr>
            <a:r>
              <a:rPr lang="fr-FR" baseline="0" noProof="0" dirty="0" smtClean="0"/>
              <a:t>Les pays peuvent utiliser ce type de tableau pour évaluer les données et capacités dont ils disposent et pour inventorier les capacités qu’ils doivent renforcer et les données qu’ils doivent acquérir.</a:t>
            </a:r>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6</a:t>
            </a:fld>
            <a:endParaRPr lang="en-GB" dirty="0"/>
          </a:p>
        </p:txBody>
      </p:sp>
    </p:spTree>
    <p:extLst>
      <p:ext uri="{BB962C8B-B14F-4D97-AF65-F5344CB8AC3E}">
        <p14:creationId xmlns:p14="http://schemas.microsoft.com/office/powerpoint/2010/main" val="301897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66246">
              <a:defRPr/>
            </a:pPr>
            <a:r>
              <a:rPr lang="fr-FR" sz="1300" dirty="0" smtClean="0"/>
              <a:t>L’évaluation des besoins nationaux a comporté une analyse des facteurs de déboisement et des processus qui affectent les stocks de carbone forestiers. Les 11 processus présentés dans la diapositive ont été recensés.</a:t>
            </a:r>
          </a:p>
          <a:p>
            <a:pPr algn="just"/>
            <a:endParaRPr lang="fr-FR" noProof="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7</a:t>
            </a:fld>
            <a:endParaRPr lang="en-GB" dirty="0"/>
          </a:p>
        </p:txBody>
      </p:sp>
    </p:spTree>
    <p:extLst>
      <p:ext uri="{BB962C8B-B14F-4D97-AF65-F5344CB8AC3E}">
        <p14:creationId xmlns:p14="http://schemas.microsoft.com/office/powerpoint/2010/main" val="1303242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66246">
              <a:defRPr/>
            </a:pPr>
            <a:r>
              <a:rPr lang="fr-FR" sz="1300" dirty="0" smtClean="0"/>
              <a:t>Pour les 11 facteurs d’évolution des forêts recensés, on a analysé les aspects présentés dans la diapositive.</a:t>
            </a:r>
          </a:p>
          <a:p>
            <a:pPr algn="just"/>
            <a:endParaRPr lang="fr-FR" noProof="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8</a:t>
            </a:fld>
            <a:endParaRPr lang="en-GB" dirty="0"/>
          </a:p>
        </p:txBody>
      </p:sp>
    </p:spTree>
    <p:extLst>
      <p:ext uri="{BB962C8B-B14F-4D97-AF65-F5344CB8AC3E}">
        <p14:creationId xmlns:p14="http://schemas.microsoft.com/office/powerpoint/2010/main" val="2202026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just"/>
            <a:r>
              <a:rPr lang="fr-FR" sz="1300" b="1" dirty="0" smtClean="0"/>
              <a:t>Mise en œuvre d’une feuille de route pour le renforcement de capacités nationales viables</a:t>
            </a:r>
          </a:p>
          <a:p>
            <a:pPr algn="just"/>
            <a:endParaRPr lang="fr-FR" sz="1300" dirty="0" smtClean="0"/>
          </a:p>
          <a:p>
            <a:pPr algn="just"/>
            <a:r>
              <a:rPr lang="fr-FR" sz="1300" dirty="0" smtClean="0"/>
              <a:t>Après analyse des données et des activités et capacités de surveillance actuelles pour chacun des processus liés aux forêts, des activités ont été proposées pour combler le déficit</a:t>
            </a:r>
            <a:r>
              <a:rPr lang="fr-FR" sz="1300" baseline="0" dirty="0" smtClean="0"/>
              <a:t> </a:t>
            </a:r>
            <a:r>
              <a:rPr lang="fr-FR" sz="1300" dirty="0" smtClean="0"/>
              <a:t>de données à brève échéance. C’est ainsi qu’ont été définis les sept domaines d’action prioritaires présentés ci-dessus, dans</a:t>
            </a:r>
            <a:r>
              <a:rPr lang="fr-FR" sz="1300" baseline="0" dirty="0" smtClean="0"/>
              <a:t> lesquels s’inscrivent les activités </a:t>
            </a:r>
            <a:r>
              <a:rPr lang="fr-FR" sz="1300" dirty="0" smtClean="0"/>
              <a:t>de renforcement des capacités.</a:t>
            </a:r>
          </a:p>
          <a:p>
            <a:pPr marL="181171" indent="-181171" algn="just" defTabSz="966246">
              <a:buFontTx/>
              <a:buChar char="-"/>
              <a:defRPr/>
            </a:pPr>
            <a:endParaRPr lang="fr-FR" sz="1300" dirty="0" smtClean="0"/>
          </a:p>
          <a:p>
            <a:pPr algn="just">
              <a:buFont typeface="Arial" pitchFamily="34" charset="0"/>
              <a:buChar char="•"/>
            </a:pPr>
            <a:endParaRPr lang="fr-FR" b="0" noProof="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9</a:t>
            </a:fld>
            <a:endParaRPr lang="en-GB" dirty="0"/>
          </a:p>
        </p:txBody>
      </p:sp>
    </p:spTree>
    <p:extLst>
      <p:ext uri="{BB962C8B-B14F-4D97-AF65-F5344CB8AC3E}">
        <p14:creationId xmlns:p14="http://schemas.microsoft.com/office/powerpoint/2010/main" val="3943015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4107234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2791031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cxnSp>
        <p:nvCxnSpPr>
          <p:cNvPr id="7" name="Rechte verbindingslijn 6"/>
          <p:cNvCxnSpPr/>
          <p:nvPr userDrawn="1"/>
        </p:nvCxnSpPr>
        <p:spPr>
          <a:xfrm>
            <a:off x="423081" y="5622879"/>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6276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cxnSp>
        <p:nvCxnSpPr>
          <p:cNvPr id="5" name="Rechte verbindingslijn 4"/>
          <p:cNvCxnSpPr/>
          <p:nvPr userDrawn="1"/>
        </p:nvCxnSpPr>
        <p:spPr>
          <a:xfrm>
            <a:off x="423081" y="5622879"/>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0158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cxnSp>
        <p:nvCxnSpPr>
          <p:cNvPr id="6" name="Rechte verbindingslijn 5"/>
          <p:cNvCxnSpPr/>
          <p:nvPr userDrawn="1"/>
        </p:nvCxnSpPr>
        <p:spPr>
          <a:xfrm>
            <a:off x="423081" y="5622879"/>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470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926628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582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41613773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3693371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3203450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2403301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9" name="Rechthoek 8"/>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dirty="0" smtClean="0">
                <a:solidFill>
                  <a:schemeClr val="accent3"/>
                </a:solidFill>
              </a:rPr>
              <a:t>Space</a:t>
            </a:r>
            <a:r>
              <a:rPr lang="en-GB" sz="1000" baseline="0" dirty="0" smtClean="0">
                <a:solidFill>
                  <a:schemeClr val="accent3"/>
                </a:solidFill>
              </a:rPr>
              <a:t> for partner logo’s </a:t>
            </a:r>
            <a:br>
              <a:rPr lang="en-GB" sz="1000" baseline="0" dirty="0" smtClean="0">
                <a:solidFill>
                  <a:schemeClr val="accent3"/>
                </a:solidFill>
              </a:rPr>
            </a:br>
            <a:r>
              <a:rPr lang="en-GB" sz="800" baseline="0" dirty="0" smtClean="0">
                <a:solidFill>
                  <a:schemeClr val="accent3"/>
                </a:solidFill>
              </a:rPr>
              <a:t>(place a white shape behind the logo’s to hide this text and border)</a:t>
            </a:r>
            <a:endParaRPr lang="en-GB" sz="800" dirty="0">
              <a:solidFill>
                <a:schemeClr val="accent3"/>
              </a:solidFill>
            </a:endParaRPr>
          </a:p>
        </p:txBody>
      </p:sp>
    </p:spTree>
    <p:extLst>
      <p:ext uri="{BB962C8B-B14F-4D97-AF65-F5344CB8AC3E}">
        <p14:creationId xmlns:p14="http://schemas.microsoft.com/office/powerpoint/2010/main" val="39112640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1270493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2950174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8954067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628394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Tree>
    <p:extLst>
      <p:ext uri="{BB962C8B-B14F-4D97-AF65-F5344CB8AC3E}">
        <p14:creationId xmlns:p14="http://schemas.microsoft.com/office/powerpoint/2010/main" val="460759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dirty="0"/>
          </a:p>
        </p:txBody>
      </p:sp>
    </p:spTree>
    <p:extLst>
      <p:ext uri="{BB962C8B-B14F-4D97-AF65-F5344CB8AC3E}">
        <p14:creationId xmlns:p14="http://schemas.microsoft.com/office/powerpoint/2010/main" val="32035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3864516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2" cstate="prin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sp>
        <p:nvSpPr>
          <p:cNvPr id="10" name="Rectangle 9"/>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TextBox 10"/>
          <p:cNvSpPr txBox="1"/>
          <p:nvPr userDrawn="1"/>
        </p:nvSpPr>
        <p:spPr>
          <a:xfrm>
            <a:off x="421200" y="6141730"/>
            <a:ext cx="8961958" cy="553998"/>
          </a:xfrm>
          <a:prstGeom prst="rect">
            <a:avLst/>
          </a:prstGeom>
          <a:noFill/>
        </p:spPr>
        <p:txBody>
          <a:bodyPr wrap="square" rtlCol="0">
            <a:spAutoFit/>
          </a:bodyPr>
          <a:lstStyle/>
          <a:p>
            <a:pPr>
              <a:lnSpc>
                <a:spcPts val="1800"/>
              </a:lnSpc>
            </a:pPr>
            <a:r>
              <a:rPr lang="fr-FR" sz="1400" i="1" noProof="0" dirty="0" smtClean="0">
                <a:solidFill>
                  <a:schemeClr val="accent6">
                    <a:lumMod val="50000"/>
                    <a:lumOff val="50000"/>
                  </a:schemeClr>
                </a:solidFill>
                <a:latin typeface="Calibri" panose="020F0502020204030204" pitchFamily="34" charset="0"/>
              </a:rPr>
              <a:t>Module 1.2 Cadre</a:t>
            </a:r>
            <a:r>
              <a:rPr lang="fr-FR" sz="1400" i="1" baseline="0" noProof="0" dirty="0" smtClean="0">
                <a:solidFill>
                  <a:schemeClr val="accent6">
                    <a:lumMod val="50000"/>
                    <a:lumOff val="50000"/>
                  </a:schemeClr>
                </a:solidFill>
                <a:latin typeface="Calibri" panose="020F0502020204030204" pitchFamily="34" charset="0"/>
              </a:rPr>
              <a:t> d’élaboration des systèmes nationaux de surveillance des forêts pour </a:t>
            </a:r>
            <a:r>
              <a:rPr lang="fr-FR" sz="1400" i="1" noProof="0" dirty="0" smtClean="0">
                <a:solidFill>
                  <a:schemeClr val="accent6">
                    <a:lumMod val="50000"/>
                    <a:lumOff val="50000"/>
                  </a:schemeClr>
                </a:solidFill>
                <a:latin typeface="Calibri" panose="020F0502020204030204" pitchFamily="34" charset="0"/>
              </a:rPr>
              <a:t>REDD+</a:t>
            </a:r>
          </a:p>
          <a:p>
            <a:pPr marL="0" marR="0" indent="0" algn="l" defTabSz="914400" rtl="0" eaLnBrk="1" fontAlgn="base" latinLnBrk="0" hangingPunct="1">
              <a:lnSpc>
                <a:spcPts val="1800"/>
              </a:lnSpc>
              <a:spcBef>
                <a:spcPct val="0"/>
              </a:spcBef>
              <a:spcAft>
                <a:spcPct val="0"/>
              </a:spcAft>
              <a:buClrTx/>
              <a:buSzTx/>
              <a:buFontTx/>
              <a:buNone/>
              <a:tabLst/>
              <a:defRPr/>
            </a:pPr>
            <a:r>
              <a:rPr lang="fr-FR" sz="1400" i="1" noProof="0" dirty="0" smtClean="0">
                <a:solidFill>
                  <a:schemeClr val="accent6">
                    <a:lumMod val="50000"/>
                    <a:lumOff val="50000"/>
                  </a:schemeClr>
                </a:solidFill>
                <a:latin typeface="Calibri" panose="020F0502020204030204" pitchFamily="34" charset="0"/>
              </a:rPr>
              <a:t>Matériels de formation à REDD+ mis au point par GOFC-GOLD, Université de Wageningen, FCPF de la Banque mondiale</a:t>
            </a:r>
          </a:p>
        </p:txBody>
      </p:sp>
      <p:sp>
        <p:nvSpPr>
          <p:cNvPr id="12" name="Chevron 11"/>
          <p:cNvSpPr/>
          <p:nvPr userDrawn="1"/>
        </p:nvSpPr>
        <p:spPr>
          <a:xfrm>
            <a:off x="66084" y="6170777"/>
            <a:ext cx="425558" cy="179648"/>
          </a:xfrm>
          <a:prstGeom prst="chevron">
            <a:avLst/>
          </a:prstGeom>
          <a:solidFill>
            <a:schemeClr val="tx2">
              <a:lumMod val="40000"/>
              <a:lumOff val="60000"/>
            </a:schemeClr>
          </a:solidFill>
          <a:ln>
            <a:solidFill>
              <a:schemeClr val="tx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pPr>
                <a:lnSpc>
                  <a:spcPts val="1800"/>
                </a:lnSpc>
              </a:pPr>
              <a:t>‹#›</a:t>
            </a:fld>
            <a:endParaRPr lang="en-GB" sz="1200" dirty="0" smtClean="0">
              <a:solidFill>
                <a:schemeClr val="accent2">
                  <a:lumMod val="75000"/>
                </a:schemeClr>
              </a:solidFill>
              <a:latin typeface="Verdana" pitchFamily="34" charset="0"/>
            </a:endParaRPr>
          </a:p>
        </p:txBody>
      </p:sp>
      <p:cxnSp>
        <p:nvCxnSpPr>
          <p:cNvPr id="14"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Lst>
  <p:timing>
    <p:tnLst>
      <p:par>
        <p:cTn id="1" dur="indefinite" restart="never" nodeType="tmRoot"/>
      </p:par>
    </p:tnLst>
  </p:timing>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pcc-nggip.iges.or.jp/public/2006gl/vol4.html" TargetMode="External"/><Relationship Id="rId2" Type="http://schemas.openxmlformats.org/officeDocument/2006/relationships/hyperlink" Target="http://www.ipcc-nggip.iges.or.jp/public/gpglulucf/gpglulucf.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650" y="204789"/>
            <a:ext cx="8515350" cy="1288646"/>
          </a:xfrm>
        </p:spPr>
        <p:txBody>
          <a:bodyPr/>
          <a:lstStyle/>
          <a:p>
            <a:r>
              <a:rPr lang="fr-FR" sz="2400" dirty="0" smtClean="0"/>
              <a:t>Module 1.2 Cadre d’élaboration des systèmes nationaux de surveillance des forêts pour REDD+</a:t>
            </a:r>
            <a:endParaRPr lang="fr-FR" sz="2400" dirty="0"/>
          </a:p>
        </p:txBody>
      </p:sp>
      <p:sp>
        <p:nvSpPr>
          <p:cNvPr id="7" name="Tijdelijke aanduiding voor tekst 6"/>
          <p:cNvSpPr>
            <a:spLocks noGrp="1"/>
          </p:cNvSpPr>
          <p:nvPr>
            <p:ph type="body" sz="quarter" idx="10"/>
          </p:nvPr>
        </p:nvSpPr>
        <p:spPr>
          <a:xfrm>
            <a:off x="421198" y="1815270"/>
            <a:ext cx="5314584" cy="3781010"/>
          </a:xfrm>
        </p:spPr>
        <p:txBody>
          <a:bodyPr/>
          <a:lstStyle/>
          <a:p>
            <a:pPr algn="just">
              <a:lnSpc>
                <a:spcPct val="100000"/>
              </a:lnSpc>
              <a:buNone/>
            </a:pPr>
            <a:r>
              <a:rPr lang="fr-FR" sz="1600" i="1" smtClean="0"/>
              <a:t>Auteurs :</a:t>
            </a:r>
            <a:endParaRPr lang="fr-FR" sz="1600" i="1" dirty="0" smtClean="0"/>
          </a:p>
          <a:p>
            <a:pPr lvl="1" indent="-531813" algn="just">
              <a:lnSpc>
                <a:spcPct val="100000"/>
              </a:lnSpc>
              <a:buNone/>
            </a:pPr>
            <a:r>
              <a:rPr lang="fr-FR" sz="1400" dirty="0" smtClean="0"/>
              <a:t>Erika Romijn, Université de Wageningen</a:t>
            </a:r>
          </a:p>
          <a:p>
            <a:pPr lvl="1" indent="-531813" algn="just">
              <a:lnSpc>
                <a:spcPct val="100000"/>
              </a:lnSpc>
              <a:buNone/>
            </a:pPr>
            <a:r>
              <a:rPr lang="fr-FR" sz="1400" dirty="0" smtClean="0"/>
              <a:t>Martin Herold, Université de Wageningen</a:t>
            </a:r>
          </a:p>
          <a:p>
            <a:pPr lvl="1" indent="-531813" algn="just">
              <a:lnSpc>
                <a:spcPct val="100000"/>
              </a:lnSpc>
              <a:buNone/>
            </a:pPr>
            <a:r>
              <a:rPr lang="fr-FR" sz="1400" dirty="0" smtClean="0"/>
              <a:t>Brice Mora, Université de Wageningen</a:t>
            </a:r>
          </a:p>
          <a:p>
            <a:pPr marL="0" indent="0" algn="just">
              <a:lnSpc>
                <a:spcPct val="100000"/>
              </a:lnSpc>
              <a:buNone/>
            </a:pPr>
            <a:r>
              <a:rPr lang="fr-FR" sz="2000" b="1" dirty="0" smtClean="0"/>
              <a:t>Exemples nationaux :</a:t>
            </a:r>
          </a:p>
          <a:p>
            <a:pPr marL="457200" lvl="0" indent="-457200" algn="just">
              <a:lnSpc>
                <a:spcPct val="100000"/>
              </a:lnSpc>
              <a:buSzPct val="100000"/>
              <a:buAutoNum type="arabicPeriod"/>
            </a:pPr>
            <a:r>
              <a:rPr lang="fr-FR" sz="1800" dirty="0" smtClean="0"/>
              <a:t>Cadre de surveillance ONU-REDD pour la République démocratique du Congo.</a:t>
            </a:r>
          </a:p>
          <a:p>
            <a:pPr marL="457200" indent="-457200" algn="just">
              <a:lnSpc>
                <a:spcPct val="100000"/>
              </a:lnSpc>
              <a:buSzPct val="100000"/>
              <a:buFont typeface="Wingdings" pitchFamily="2" charset="2"/>
              <a:buAutoNum type="arabicPeriod"/>
            </a:pPr>
            <a:r>
              <a:rPr lang="fr-FR" sz="1800" dirty="0" smtClean="0"/>
              <a:t>Instauration d’un système de mesure, notification et vérification (MNV) des activités REDD+ au Guyana.</a:t>
            </a:r>
          </a:p>
          <a:p>
            <a:pPr marL="0" indent="0" algn="just">
              <a:lnSpc>
                <a:spcPct val="100000"/>
              </a:lnSpc>
              <a:buSzPct val="100000"/>
              <a:buNone/>
            </a:pPr>
            <a:endParaRPr lang="fr-FR" sz="1800" dirty="0" smtClean="0"/>
          </a:p>
        </p:txBody>
      </p:sp>
      <p:pic>
        <p:nvPicPr>
          <p:cNvPr id="8" name="Picture 1" descr="C:\Users\Eigenaar\Documents\WUR_GOFC_GOLD\Training material GOFC-GOLD\Images ppts\Selected Pics\8.JPG"/>
          <p:cNvPicPr>
            <a:picLocks noChangeAspect="1" noChangeArrowheads="1"/>
          </p:cNvPicPr>
          <p:nvPr/>
        </p:nvPicPr>
        <p:blipFill>
          <a:blip r:embed="rId3" cstate="print"/>
          <a:srcRect/>
          <a:stretch>
            <a:fillRect/>
          </a:stretch>
        </p:blipFill>
        <p:spPr bwMode="auto">
          <a:xfrm>
            <a:off x="6156688" y="3348844"/>
            <a:ext cx="2797307" cy="2101932"/>
          </a:xfrm>
          <a:prstGeom prst="rect">
            <a:avLst/>
          </a:prstGeom>
          <a:noFill/>
        </p:spPr>
      </p:pic>
      <p:pic>
        <p:nvPicPr>
          <p:cNvPr id="9" name="Afbeelding 5" descr="landsat 5.jpg"/>
          <p:cNvPicPr>
            <a:picLocks noChangeAspect="1"/>
          </p:cNvPicPr>
          <p:nvPr/>
        </p:nvPicPr>
        <p:blipFill>
          <a:blip r:embed="rId4" cstate="print"/>
          <a:stretch>
            <a:fillRect/>
          </a:stretch>
        </p:blipFill>
        <p:spPr>
          <a:xfrm>
            <a:off x="7433952" y="1707077"/>
            <a:ext cx="1488373" cy="1488373"/>
          </a:xfrm>
          <a:prstGeom prst="rect">
            <a:avLst/>
          </a:prstGeom>
        </p:spPr>
      </p:pic>
      <p:sp>
        <p:nvSpPr>
          <p:cNvPr id="10" name="Rectangle 9"/>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pic>
        <p:nvPicPr>
          <p:cNvPr id="11" name="Picture 10"/>
          <p:cNvPicPr>
            <a:picLocks/>
          </p:cNvPicPr>
          <p:nvPr/>
        </p:nvPicPr>
        <p:blipFill rotWithShape="1">
          <a:blip r:embed="rId5"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12" name="Picture 11" descr="GOFC-Gold Tray cover only 2010_200dpi"/>
          <p:cNvPicPr/>
          <p:nvPr/>
        </p:nvPicPr>
        <p:blipFill>
          <a:blip r:embed="rId6"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13" name="Afbeelding 11" descr="logo_WB FCPF.gif"/>
          <p:cNvPicPr>
            <a:picLocks noChangeAspect="1"/>
          </p:cNvPicPr>
          <p:nvPr/>
        </p:nvPicPr>
        <p:blipFill>
          <a:blip r:embed="rId7" cstate="print"/>
          <a:stretch>
            <a:fillRect/>
          </a:stretch>
        </p:blipFill>
        <p:spPr>
          <a:xfrm>
            <a:off x="6022523" y="5994951"/>
            <a:ext cx="972687" cy="710810"/>
          </a:xfrm>
          <a:prstGeom prst="rect">
            <a:avLst/>
          </a:prstGeom>
        </p:spPr>
      </p:pic>
      <p:cxnSp>
        <p:nvCxnSpPr>
          <p:cNvPr id="14"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flipH="1">
            <a:off x="7248091" y="5439460"/>
            <a:ext cx="1614077" cy="297389"/>
          </a:xfrm>
          <a:prstGeom prst="rect">
            <a:avLst/>
          </a:prstGeom>
          <a:noFill/>
        </p:spPr>
        <p:txBody>
          <a:bodyPr wrap="square" rtlCol="0">
            <a:spAutoFit/>
          </a:bodyPr>
          <a:lstStyle/>
          <a:p>
            <a:pPr>
              <a:lnSpc>
                <a:spcPts val="1800"/>
              </a:lnSpc>
            </a:pPr>
            <a:r>
              <a:rPr lang="fr-FR" sz="1200" dirty="0" smtClean="0">
                <a:latin typeface="Verdana" pitchFamily="34" charset="0"/>
              </a:rPr>
              <a:t>V1, mai 2015 </a:t>
            </a:r>
          </a:p>
        </p:txBody>
      </p:sp>
      <p:pic>
        <p:nvPicPr>
          <p:cNvPr id="17" name="Picture 16"/>
          <p:cNvPicPr>
            <a:picLocks noChangeAspect="1"/>
          </p:cNvPicPr>
          <p:nvPr/>
        </p:nvPicPr>
        <p:blipFill>
          <a:blip r:embed="rId8" cstate="print"/>
          <a:stretch>
            <a:fillRect/>
          </a:stretch>
        </p:blipFill>
        <p:spPr>
          <a:xfrm>
            <a:off x="7363042" y="6080676"/>
            <a:ext cx="1499126" cy="440638"/>
          </a:xfrm>
          <a:prstGeom prst="rect">
            <a:avLst/>
          </a:prstGeom>
          <a:ln>
            <a:solidFill>
              <a:srgbClr val="000000"/>
            </a:solidFill>
          </a:ln>
        </p:spPr>
      </p:pic>
      <p:sp>
        <p:nvSpPr>
          <p:cNvPr id="18" name="Rectangle 17"/>
          <p:cNvSpPr/>
          <p:nvPr/>
        </p:nvSpPr>
        <p:spPr>
          <a:xfrm>
            <a:off x="7276666" y="6479523"/>
            <a:ext cx="1720343" cy="261610"/>
          </a:xfrm>
          <a:prstGeom prst="rect">
            <a:avLst/>
          </a:prstGeom>
        </p:spPr>
        <p:txBody>
          <a:bodyPr wrap="none">
            <a:spAutoFit/>
          </a:bodyPr>
          <a:lstStyle/>
          <a:p>
            <a:r>
              <a:rPr lang="fr-FR" sz="1100" dirty="0" smtClean="0">
                <a:solidFill>
                  <a:schemeClr val="accent6"/>
                </a:solidFill>
              </a:rPr>
              <a:t>Creative Commons License</a:t>
            </a:r>
            <a:endParaRPr lang="fr-FR" sz="1100" dirty="0">
              <a:solidFill>
                <a:schemeClr val="accent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50" y="128589"/>
            <a:ext cx="8794738" cy="1109661"/>
          </a:xfrm>
        </p:spPr>
        <p:txBody>
          <a:bodyPr/>
          <a:lstStyle/>
          <a:p>
            <a:pPr algn="just"/>
            <a:r>
              <a:rPr lang="fr-FR" sz="2400" dirty="0" smtClean="0"/>
              <a:t>Objectifs en matière de renforcement des capacités pour les différentes phases de la mise en œuvre REDD+</a:t>
            </a:r>
            <a:endParaRPr lang="fr-FR" sz="2400" dirty="0"/>
          </a:p>
        </p:txBody>
      </p:sp>
      <p:graphicFrame>
        <p:nvGraphicFramePr>
          <p:cNvPr id="4" name="Table 3"/>
          <p:cNvGraphicFramePr>
            <a:graphicFrameLocks noGrp="1"/>
          </p:cNvGraphicFramePr>
          <p:nvPr>
            <p:extLst>
              <p:ext uri="{D42A27DB-BD31-4B8C-83A1-F6EECF244321}">
                <p14:modId xmlns:p14="http://schemas.microsoft.com/office/powerpoint/2010/main" val="510000614"/>
              </p:ext>
            </p:extLst>
          </p:nvPr>
        </p:nvGraphicFramePr>
        <p:xfrm>
          <a:off x="120650" y="1318749"/>
          <a:ext cx="8794738" cy="4655057"/>
        </p:xfrm>
        <a:graphic>
          <a:graphicData uri="http://schemas.openxmlformats.org/drawingml/2006/table">
            <a:tbl>
              <a:tblPr firstRow="1" firstCol="1" bandRow="1">
                <a:tableStyleId>{7E9639D4-E3E2-4D34-9284-5A2195B3D0D7}</a:tableStyleId>
              </a:tblPr>
              <a:tblGrid>
                <a:gridCol w="2902147"/>
                <a:gridCol w="5892591"/>
              </a:tblGrid>
              <a:tr h="529448">
                <a:tc>
                  <a:txBody>
                    <a:bodyPr/>
                    <a:lstStyle/>
                    <a:p>
                      <a:pPr>
                        <a:lnSpc>
                          <a:spcPct val="115000"/>
                        </a:lnSpc>
                        <a:spcAft>
                          <a:spcPts val="0"/>
                        </a:spcAft>
                      </a:pPr>
                      <a:r>
                        <a:rPr lang="fr-FR" sz="1600" noProof="0" dirty="0" smtClean="0">
                          <a:effectLst/>
                        </a:rPr>
                        <a:t>Phase de mise en œuvre REDD+</a:t>
                      </a:r>
                      <a:endParaRPr lang="fr-FR" sz="1600" noProof="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fr-FR" sz="1600" noProof="0" dirty="0" smtClean="0">
                          <a:effectLst/>
                        </a:rPr>
                        <a:t>Objectifs</a:t>
                      </a:r>
                      <a:endParaRPr lang="fr-FR" sz="1600" noProof="0" dirty="0">
                        <a:effectLst/>
                        <a:latin typeface="Calibri"/>
                        <a:ea typeface="Times New Roman"/>
                        <a:cs typeface="Times New Roman"/>
                      </a:endParaRPr>
                    </a:p>
                  </a:txBody>
                  <a:tcPr marL="68580" marR="68580" marT="0" marB="0"/>
                </a:tc>
              </a:tr>
              <a:tr h="1058896">
                <a:tc>
                  <a:txBody>
                    <a:bodyPr/>
                    <a:lstStyle/>
                    <a:p>
                      <a:pPr>
                        <a:lnSpc>
                          <a:spcPct val="115000"/>
                        </a:lnSpc>
                        <a:spcAft>
                          <a:spcPts val="0"/>
                        </a:spcAft>
                      </a:pPr>
                      <a:r>
                        <a:rPr lang="fr-FR" sz="1600" noProof="0" dirty="0" smtClean="0">
                          <a:effectLst/>
                        </a:rPr>
                        <a:t>Phase 1 : stratégie nationale</a:t>
                      </a:r>
                      <a:endParaRPr lang="fr-FR" sz="1600" noProof="0" dirty="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fr-FR" sz="1600" noProof="0" dirty="0" smtClean="0">
                          <a:effectLst/>
                        </a:rPr>
                        <a:t>Recueillir et intégrer les informations et combler</a:t>
                      </a:r>
                      <a:r>
                        <a:rPr lang="fr-FR" sz="1600" baseline="0" noProof="0" dirty="0" smtClean="0">
                          <a:effectLst/>
                        </a:rPr>
                        <a:t> le déficit de données nécessaires pour saisir les opportunités, établir le périmètre et élaborer les politiques REDD+ au niveau national.</a:t>
                      </a:r>
                      <a:endParaRPr lang="fr-FR" sz="1600" noProof="0" dirty="0">
                        <a:effectLst/>
                        <a:latin typeface="Calibri"/>
                        <a:ea typeface="Times New Roman"/>
                        <a:cs typeface="Times New Roman"/>
                      </a:endParaRPr>
                    </a:p>
                  </a:txBody>
                  <a:tcPr marL="68580" marR="68580" marT="0" marB="0"/>
                </a:tc>
              </a:tr>
              <a:tr h="1570481">
                <a:tc>
                  <a:txBody>
                    <a:bodyPr/>
                    <a:lstStyle/>
                    <a:p>
                      <a:pPr>
                        <a:lnSpc>
                          <a:spcPct val="115000"/>
                        </a:lnSpc>
                        <a:spcAft>
                          <a:spcPts val="0"/>
                        </a:spcAft>
                      </a:pPr>
                      <a:r>
                        <a:rPr lang="fr-FR" sz="1600" noProof="0" dirty="0" smtClean="0">
                          <a:effectLst/>
                        </a:rPr>
                        <a:t>Phase 2 : préparation du pays</a:t>
                      </a:r>
                      <a:endParaRPr lang="fr-FR" sz="1600" noProof="0" dirty="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fr-FR" sz="1600" noProof="0" dirty="0" smtClean="0">
                          <a:effectLst/>
                        </a:rPr>
                        <a:t>Renforcer les capacités, procéder à</a:t>
                      </a:r>
                      <a:r>
                        <a:rPr lang="fr-FR" sz="1600" baseline="0" noProof="0" dirty="0" smtClean="0">
                          <a:effectLst/>
                        </a:rPr>
                        <a:t> une surveillance rétrospective et mettre en œuvre une surveillance nationale du carbone forestier de niveau 2 (au moins), selon les principes du GIEC, établir le niveau de référence et notifier les résultats intermédiaires.</a:t>
                      </a:r>
                      <a:endParaRPr lang="fr-FR" sz="1600" noProof="0" dirty="0">
                        <a:effectLst/>
                        <a:latin typeface="Calibri"/>
                        <a:ea typeface="Times New Roman"/>
                        <a:cs typeface="Times New Roman"/>
                      </a:endParaRPr>
                    </a:p>
                  </a:txBody>
                  <a:tcPr marL="68580" marR="68580" marT="0" marB="0"/>
                </a:tc>
              </a:tr>
              <a:tr h="1323621">
                <a:tc>
                  <a:txBody>
                    <a:bodyPr/>
                    <a:lstStyle/>
                    <a:p>
                      <a:pPr>
                        <a:lnSpc>
                          <a:spcPct val="115000"/>
                        </a:lnSpc>
                        <a:spcAft>
                          <a:spcPts val="0"/>
                        </a:spcAft>
                      </a:pPr>
                      <a:r>
                        <a:rPr lang="fr-FR" sz="1600" noProof="0" dirty="0" smtClean="0">
                          <a:effectLst/>
                        </a:rPr>
                        <a:t>Phase 3 : mise en œuvre</a:t>
                      </a:r>
                      <a:endParaRPr lang="fr-FR" sz="1600" noProof="0" dirty="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fr-FR" sz="1600" noProof="0" dirty="0" smtClean="0">
                          <a:effectLst/>
                        </a:rPr>
                        <a:t>Instaure</a:t>
                      </a:r>
                      <a:r>
                        <a:rPr lang="fr-FR" sz="1600" baseline="0" noProof="0" dirty="0" smtClean="0">
                          <a:effectLst/>
                        </a:rPr>
                        <a:t>r un système MNV cohérent et permanent soutenant les mesures REDD+ nationales </a:t>
                      </a:r>
                      <a:r>
                        <a:rPr lang="fr-FR" sz="1600" noProof="0" dirty="0" smtClean="0">
                          <a:effectLst/>
                        </a:rPr>
                        <a:t>et une procédure de notification et de vérification de niveau international reposant</a:t>
                      </a:r>
                      <a:r>
                        <a:rPr lang="fr-FR" sz="1600" baseline="0" noProof="0" dirty="0" smtClean="0">
                          <a:effectLst/>
                        </a:rPr>
                        <a:t> sur les Recommandations de bonnes pratiques du GIEC.</a:t>
                      </a:r>
                      <a:endParaRPr lang="fr-FR" sz="1600" noProof="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945162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595312"/>
          </a:xfrm>
        </p:spPr>
        <p:txBody>
          <a:bodyPr/>
          <a:lstStyle/>
          <a:p>
            <a:r>
              <a:rPr lang="fr-FR" dirty="0" smtClean="0"/>
              <a:t>Élaboration du cadre institutionnel</a:t>
            </a:r>
            <a:endParaRPr lang="fr-FR" dirty="0"/>
          </a:p>
        </p:txBody>
      </p:sp>
      <p:sp>
        <p:nvSpPr>
          <p:cNvPr id="3" name="Tijdelijke aanduiding voor tekst 2"/>
          <p:cNvSpPr>
            <a:spLocks noGrp="1"/>
          </p:cNvSpPr>
          <p:nvPr>
            <p:ph type="body" sz="quarter" idx="10"/>
          </p:nvPr>
        </p:nvSpPr>
        <p:spPr>
          <a:xfrm>
            <a:off x="427550" y="1033237"/>
            <a:ext cx="8354665" cy="4073236"/>
          </a:xfrm>
        </p:spPr>
        <p:txBody>
          <a:bodyPr/>
          <a:lstStyle/>
          <a:p>
            <a:pPr lvl="0"/>
            <a:r>
              <a:rPr lang="fr-FR" sz="2000" dirty="0" smtClean="0"/>
              <a:t>Un organe directeur coordonnant toutes les activités MNV REDD+ et la mise en œuvre de la feuille de route.</a:t>
            </a:r>
          </a:p>
          <a:p>
            <a:pPr lvl="0"/>
            <a:r>
              <a:rPr lang="fr-FR" sz="2000" dirty="0" smtClean="0"/>
              <a:t>La Guyana Forestry Commission comme </a:t>
            </a:r>
            <a:r>
              <a:rPr lang="fr-FR" sz="2000" dirty="0"/>
              <a:t>organisme d’exécution.</a:t>
            </a:r>
            <a:endParaRPr lang="fr-FR" sz="2000" dirty="0" smtClean="0"/>
          </a:p>
          <a:p>
            <a:pPr lvl="0"/>
            <a:r>
              <a:rPr lang="fr-FR" sz="2000" dirty="0" smtClean="0"/>
              <a:t>Un processus visant à impliquer toutes les parties prenantes nationales concernées participant à la mise en œuvre et aux mécanismes MNV et REDD+, de manière à assurer le libre échange des </a:t>
            </a:r>
            <a:r>
              <a:rPr lang="fr-FR" sz="2000" dirty="0"/>
              <a:t>données </a:t>
            </a:r>
            <a:r>
              <a:rPr lang="fr-FR" sz="2000" dirty="0" smtClean="0"/>
              <a:t>et la transparence de leur gestion.</a:t>
            </a:r>
          </a:p>
          <a:p>
            <a:pPr lvl="0"/>
            <a:r>
              <a:rPr lang="fr-FR" sz="2000" dirty="0" smtClean="0"/>
              <a:t>Instauration de partenariats et coopération avec les grandes organisations nationales et internationales qui aident le Guyana à mettre en œuvre la feuille de route.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86329"/>
          </a:xfrm>
        </p:spPr>
        <p:txBody>
          <a:bodyPr/>
          <a:lstStyle/>
          <a:p>
            <a:r>
              <a:rPr lang="fr-FR" sz="2800" dirty="0" smtClean="0"/>
              <a:t>Modules de suivi recommandés</a:t>
            </a:r>
            <a:endParaRPr lang="fr-FR" sz="2800" dirty="0"/>
          </a:p>
        </p:txBody>
      </p:sp>
      <p:sp>
        <p:nvSpPr>
          <p:cNvPr id="3" name="Tijdelijke aanduiding voor tekst 2"/>
          <p:cNvSpPr>
            <a:spLocks noGrp="1"/>
          </p:cNvSpPr>
          <p:nvPr>
            <p:ph type="body" sz="quarter" idx="10"/>
          </p:nvPr>
        </p:nvSpPr>
        <p:spPr/>
        <p:txBody>
          <a:bodyPr/>
          <a:lstStyle/>
          <a:p>
            <a:pPr lvl="0" algn="just"/>
            <a:r>
              <a:rPr lang="fr-CA" sz="2000" dirty="0" smtClean="0">
                <a:solidFill>
                  <a:schemeClr val="accent4"/>
                </a:solidFill>
              </a:rPr>
              <a:t>Module 1.3 </a:t>
            </a:r>
            <a:r>
              <a:rPr lang="fr-CA" sz="2000" dirty="0" smtClean="0"/>
              <a:t>pour examiner les particularités nationales dans le contexte d’un système national de surveillance des forêts et évaluer et analyser les facteurs de déboisement et de dégradation des forêts.</a:t>
            </a:r>
          </a:p>
          <a:p>
            <a:pPr marL="0" lvl="0" indent="0" algn="just">
              <a:buNone/>
            </a:pPr>
            <a:endParaRPr lang="fr-CA" sz="2000" dirty="0" smtClean="0"/>
          </a:p>
          <a:p>
            <a:pPr lvl="0" algn="just"/>
            <a:r>
              <a:rPr lang="fr-CA" sz="2000" dirty="0" smtClean="0">
                <a:solidFill>
                  <a:schemeClr val="accent4"/>
                </a:solidFill>
              </a:rPr>
              <a:t>Modules 2.1 à 2.8 </a:t>
            </a:r>
            <a:r>
              <a:rPr lang="fr-CA" sz="2000" dirty="0" smtClean="0"/>
              <a:t>pour en savoir plus sur la mesure et la surveillance REDD+.</a:t>
            </a:r>
          </a:p>
          <a:p>
            <a:pPr lvl="0" algn="just"/>
            <a:endParaRPr lang="fr-CA" sz="2000" dirty="0" smtClean="0"/>
          </a:p>
          <a:p>
            <a:pPr lvl="0" algn="just"/>
            <a:r>
              <a:rPr lang="fr-CA" sz="2000" dirty="0" smtClean="0">
                <a:solidFill>
                  <a:schemeClr val="accent4"/>
                </a:solidFill>
              </a:rPr>
              <a:t>Modules 3.1 à 3.3 </a:t>
            </a:r>
            <a:r>
              <a:rPr lang="fr-CA" sz="2000" dirty="0" smtClean="0"/>
              <a:t>pour en savoir plus sur l’évaluation et la notification REDD+.</a:t>
            </a:r>
          </a:p>
          <a:p>
            <a:pPr algn="just">
              <a:buNone/>
            </a:pP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fr-FR" dirty="0" smtClean="0"/>
              <a:t>Bibliographie</a:t>
            </a:r>
            <a:endParaRPr lang="fr-FR" dirty="0"/>
          </a:p>
        </p:txBody>
      </p:sp>
      <p:sp>
        <p:nvSpPr>
          <p:cNvPr id="3" name="Text Placeholder 2"/>
          <p:cNvSpPr>
            <a:spLocks noGrp="1"/>
          </p:cNvSpPr>
          <p:nvPr>
            <p:ph type="body" sz="quarter" idx="10"/>
          </p:nvPr>
        </p:nvSpPr>
        <p:spPr>
          <a:xfrm>
            <a:off x="421200" y="1237674"/>
            <a:ext cx="8521188" cy="4659467"/>
          </a:xfrm>
        </p:spPr>
        <p:txBody>
          <a:bodyPr/>
          <a:lstStyle/>
          <a:p>
            <a:pPr>
              <a:lnSpc>
                <a:spcPct val="150000"/>
              </a:lnSpc>
            </a:pPr>
            <a:r>
              <a:rPr lang="en-GB" sz="1200" dirty="0"/>
              <a:t>Bholanath, P., N. </a:t>
            </a:r>
            <a:r>
              <a:rPr lang="en-GB" sz="1200" dirty="0" err="1"/>
              <a:t>Dewnath</a:t>
            </a:r>
            <a:r>
              <a:rPr lang="en-GB" sz="1200" dirty="0"/>
              <a:t>, and J. Singh. 2012. “Developing a Monitoring, Reporting and Verification System for REDD+ in Guyana.” In Capacity Development in National Forest Monitoring: Experiences and Progress for REDD+, edited by B. Mora, M. Herold, V. De Sy, A. Wijaya, L. </a:t>
            </a:r>
            <a:r>
              <a:rPr lang="en-GB" sz="1200" dirty="0" err="1"/>
              <a:t>Verchot</a:t>
            </a:r>
            <a:r>
              <a:rPr lang="en-GB" sz="1200" dirty="0"/>
              <a:t>, and J. Penman, 5–18. </a:t>
            </a:r>
            <a:r>
              <a:rPr lang="en-GB" sz="1200" dirty="0" smtClean="0"/>
              <a:t>Bogor (</a:t>
            </a:r>
            <a:r>
              <a:rPr lang="en-GB" sz="1200" dirty="0" err="1" smtClean="0"/>
              <a:t>Indonésie</a:t>
            </a:r>
            <a:r>
              <a:rPr lang="en-GB" sz="1200" dirty="0" smtClean="0"/>
              <a:t>) : </a:t>
            </a:r>
            <a:r>
              <a:rPr lang="en-GB" sz="1200" dirty="0" err="1"/>
              <a:t>Center</a:t>
            </a:r>
            <a:r>
              <a:rPr lang="en-GB" sz="1200" dirty="0"/>
              <a:t> for International Forestry Research. http://www.cifor.org/online-library/browse/view-publication/publication/3944.html.</a:t>
            </a:r>
          </a:p>
          <a:p>
            <a:pPr>
              <a:lnSpc>
                <a:spcPct val="150000"/>
              </a:lnSpc>
            </a:pPr>
            <a:r>
              <a:rPr lang="en-US" sz="1200" dirty="0" err="1" smtClean="0"/>
              <a:t>RDC</a:t>
            </a:r>
            <a:r>
              <a:rPr lang="en-US" sz="1200" dirty="0" smtClean="0"/>
              <a:t> (</a:t>
            </a:r>
            <a:r>
              <a:rPr lang="en-US" sz="1200" dirty="0" err="1" smtClean="0"/>
              <a:t>République</a:t>
            </a:r>
            <a:r>
              <a:rPr lang="en-US" sz="1200" dirty="0" smtClean="0"/>
              <a:t> </a:t>
            </a:r>
            <a:r>
              <a:rPr lang="en-US" sz="1200" dirty="0" err="1" smtClean="0"/>
              <a:t>démocratique</a:t>
            </a:r>
            <a:r>
              <a:rPr lang="en-US" sz="1200" dirty="0" smtClean="0"/>
              <a:t> du Congo</a:t>
            </a:r>
            <a:r>
              <a:rPr lang="en-US" sz="1200" dirty="0"/>
              <a:t>). 2010. </a:t>
            </a:r>
            <a:r>
              <a:rPr lang="en-US" sz="1200" i="1" dirty="0"/>
              <a:t>Readiness Plan for REDD, 2010–2012: R-PP Final Version</a:t>
            </a:r>
            <a:r>
              <a:rPr lang="en-US" sz="1200" dirty="0"/>
              <a:t>. </a:t>
            </a:r>
            <a:r>
              <a:rPr lang="en-US" sz="1200" dirty="0" smtClean="0"/>
              <a:t>Kinshasa : </a:t>
            </a:r>
            <a:r>
              <a:rPr lang="en-US" sz="1200" dirty="0" err="1" smtClean="0"/>
              <a:t>ministère</a:t>
            </a:r>
            <a:r>
              <a:rPr lang="en-US" sz="1200" dirty="0" smtClean="0"/>
              <a:t> de </a:t>
            </a:r>
            <a:r>
              <a:rPr lang="en-US" sz="1200" dirty="0" err="1" smtClean="0"/>
              <a:t>l’Environnement</a:t>
            </a:r>
            <a:r>
              <a:rPr lang="en-US" sz="1200" dirty="0" smtClean="0"/>
              <a:t>. </a:t>
            </a:r>
            <a:r>
              <a:rPr lang="en-US" sz="1200" dirty="0"/>
              <a:t>https://www.forestcarbonpartnership.org/sites/forestcarbonpartnership.org/files/Documents/PDF/Jul2010/R-PP_V3.1_English_July2010.pdf</a:t>
            </a:r>
            <a:endParaRPr lang="en-GB" sz="1200" dirty="0"/>
          </a:p>
          <a:p>
            <a:pPr>
              <a:lnSpc>
                <a:spcPct val="150000"/>
              </a:lnSpc>
            </a:pPr>
            <a:r>
              <a:rPr lang="en-GB" sz="1200" dirty="0" smtClean="0"/>
              <a:t>Guyana </a:t>
            </a:r>
            <a:r>
              <a:rPr lang="en-GB" sz="1200" dirty="0"/>
              <a:t>Forestry Commission. 2009. </a:t>
            </a:r>
            <a:r>
              <a:rPr lang="en-GB" sz="1200" i="1" dirty="0"/>
              <a:t>Terms of Reference for Developing Capacities for a National Monitoring, Reporting and Verification System to Support REDD+ Participation of Guyana</a:t>
            </a:r>
            <a:r>
              <a:rPr lang="en-GB" sz="1200" dirty="0"/>
              <a:t>. </a:t>
            </a:r>
            <a:r>
              <a:rPr lang="en-GB" sz="1200" dirty="0" smtClean="0"/>
              <a:t>Pays-Bas et Georgetown (Guyana) : </a:t>
            </a:r>
            <a:r>
              <a:rPr lang="en-GB" sz="1200" dirty="0"/>
              <a:t>Wageningen University, Centre for </a:t>
            </a:r>
            <a:r>
              <a:rPr lang="en-GB" sz="1200" dirty="0" err="1"/>
              <a:t>Geoinformation</a:t>
            </a:r>
            <a:r>
              <a:rPr lang="en-GB" sz="1200" dirty="0"/>
              <a:t> and Guyana Forestry Commission</a:t>
            </a:r>
            <a:r>
              <a:rPr lang="en-GB" sz="1200" dirty="0" smtClean="0"/>
              <a:t>. http</a:t>
            </a:r>
            <a:r>
              <a:rPr lang="en-GB" sz="1200" dirty="0"/>
              <a:t>://www.forestry.gov.gy/Downloads/Terms_of_Reference_for_Guyana’s_MRVS_Final.pdf </a:t>
            </a:r>
          </a:p>
        </p:txBody>
      </p:sp>
    </p:spTree>
    <p:extLst>
      <p:ext uri="{BB962C8B-B14F-4D97-AF65-F5344CB8AC3E}">
        <p14:creationId xmlns:p14="http://schemas.microsoft.com/office/powerpoint/2010/main" val="1502557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535709"/>
            <a:ext cx="8521188" cy="5518449"/>
          </a:xfrm>
        </p:spPr>
        <p:txBody>
          <a:bodyPr/>
          <a:lstStyle/>
          <a:p>
            <a:pPr>
              <a:lnSpc>
                <a:spcPct val="150000"/>
              </a:lnSpc>
            </a:pPr>
            <a:r>
              <a:rPr lang="en-GB" sz="1200" dirty="0"/>
              <a:t>Herold, M., and P. Bholanath. 2009. </a:t>
            </a:r>
            <a:r>
              <a:rPr lang="en-GB" sz="1200" i="1" dirty="0"/>
              <a:t>Preparing Guyana’s REDD+ Participation: Developing Capacities for Monitoring, Reporting and Verification. </a:t>
            </a:r>
            <a:r>
              <a:rPr lang="en-GB" sz="1200" dirty="0" smtClean="0"/>
              <a:t>Rapport et résumé d’un atelier et </a:t>
            </a:r>
            <a:r>
              <a:rPr lang="en-GB" sz="1200" dirty="0" err="1" smtClean="0"/>
              <a:t>d’une</a:t>
            </a:r>
            <a:r>
              <a:rPr lang="en-GB" sz="1200" dirty="0" smtClean="0"/>
              <a:t> consultation </a:t>
            </a:r>
            <a:r>
              <a:rPr lang="en-GB" sz="1200" dirty="0" err="1" smtClean="0"/>
              <a:t>menés</a:t>
            </a:r>
            <a:r>
              <a:rPr lang="en-GB" sz="1200" dirty="0" smtClean="0"/>
              <a:t> du 27 au 29 </a:t>
            </a:r>
            <a:r>
              <a:rPr lang="en-GB" sz="1200" dirty="0" err="1" smtClean="0"/>
              <a:t>octobre</a:t>
            </a:r>
            <a:r>
              <a:rPr lang="en-GB" sz="1200" dirty="0" smtClean="0"/>
              <a:t> 2009 à Georgetown (Guyana)</a:t>
            </a:r>
            <a:r>
              <a:rPr lang="en-GB" sz="1200" i="1" dirty="0" smtClean="0"/>
              <a:t>.</a:t>
            </a:r>
            <a:r>
              <a:rPr lang="en-GB" sz="1200" dirty="0" smtClean="0"/>
              <a:t> </a:t>
            </a:r>
            <a:r>
              <a:rPr lang="en-GB" sz="1200" dirty="0" err="1" smtClean="0"/>
              <a:t>Préparé</a:t>
            </a:r>
            <a:r>
              <a:rPr lang="en-GB" sz="1200" dirty="0" smtClean="0"/>
              <a:t> pour </a:t>
            </a:r>
            <a:r>
              <a:rPr lang="en-GB" sz="1200" dirty="0" err="1" smtClean="0"/>
              <a:t>l’État</a:t>
            </a:r>
            <a:r>
              <a:rPr lang="en-GB" sz="1200" dirty="0" smtClean="0"/>
              <a:t> </a:t>
            </a:r>
            <a:r>
              <a:rPr lang="en-GB" sz="1200" dirty="0" err="1" smtClean="0"/>
              <a:t>norvégien</a:t>
            </a:r>
            <a:r>
              <a:rPr lang="en-GB" sz="1200" dirty="0" smtClean="0"/>
              <a:t>. </a:t>
            </a:r>
            <a:r>
              <a:rPr lang="en-GB" sz="1200" dirty="0"/>
              <a:t>http://www.forestry.gov.gy/Downloads/Guyana_MRV_workshop_report_Nov09.pdf.</a:t>
            </a:r>
          </a:p>
          <a:p>
            <a:pPr>
              <a:lnSpc>
                <a:spcPct val="150000"/>
              </a:lnSpc>
            </a:pPr>
            <a:r>
              <a:rPr lang="en-US" sz="1200" dirty="0" err="1" smtClean="0"/>
              <a:t>GIEC</a:t>
            </a:r>
            <a:r>
              <a:rPr lang="en-US" sz="1200" dirty="0" smtClean="0"/>
              <a:t> </a:t>
            </a:r>
            <a:r>
              <a:rPr lang="en-US" sz="1200" dirty="0"/>
              <a:t>2003</a:t>
            </a:r>
            <a:r>
              <a:rPr lang="en-US" sz="1200" dirty="0" smtClean="0"/>
              <a:t>. </a:t>
            </a:r>
            <a:r>
              <a:rPr lang="fr-FR" sz="1200" i="1" dirty="0" smtClean="0"/>
              <a:t>Recommandations en matière de bonnes pratiques pour le secteur de l’utilisation des terres, changements d’affectation des terres et foresterie </a:t>
            </a:r>
            <a:r>
              <a:rPr lang="en-US" sz="1200" i="1" dirty="0" smtClean="0"/>
              <a:t>2003</a:t>
            </a:r>
            <a:r>
              <a:rPr lang="en-US" sz="1200" dirty="0" smtClean="0"/>
              <a:t>. </a:t>
            </a:r>
            <a:r>
              <a:rPr lang="fr-FR" sz="1200" dirty="0" smtClean="0"/>
              <a:t>Préparé par le Programme des inventaires nationaux de gaz à effet de serre. Édité par</a:t>
            </a:r>
            <a:r>
              <a:rPr lang="en-US" sz="1200" dirty="0" smtClean="0"/>
              <a:t> </a:t>
            </a:r>
            <a:r>
              <a:rPr lang="en-US" sz="1200" dirty="0"/>
              <a:t>Penman, J., </a:t>
            </a:r>
            <a:r>
              <a:rPr lang="en-US" sz="1200" dirty="0" err="1"/>
              <a:t>Gytarsky</a:t>
            </a:r>
            <a:r>
              <a:rPr lang="en-US" sz="1200" dirty="0"/>
              <a:t>, M., </a:t>
            </a:r>
            <a:r>
              <a:rPr lang="en-US" sz="1200" dirty="0" err="1"/>
              <a:t>Hiraishi</a:t>
            </a:r>
            <a:r>
              <a:rPr lang="en-US" sz="1200" dirty="0"/>
              <a:t>, T., Krug, T., Kruger, D., </a:t>
            </a:r>
            <a:r>
              <a:rPr lang="en-US" sz="1200" dirty="0" err="1"/>
              <a:t>Pipatti</a:t>
            </a:r>
            <a:r>
              <a:rPr lang="en-US" sz="1200" dirty="0"/>
              <a:t>, R., </a:t>
            </a:r>
            <a:r>
              <a:rPr lang="en-US" sz="1200" dirty="0" err="1"/>
              <a:t>Buendia</a:t>
            </a:r>
            <a:r>
              <a:rPr lang="en-US" sz="1200" dirty="0"/>
              <a:t>, L., Miwa, K., </a:t>
            </a:r>
            <a:r>
              <a:rPr lang="en-US" sz="1200" dirty="0" err="1"/>
              <a:t>Ngara</a:t>
            </a:r>
            <a:r>
              <a:rPr lang="en-US" sz="1200" dirty="0"/>
              <a:t>, T., Tanabe, K., Wagner, </a:t>
            </a:r>
            <a:r>
              <a:rPr lang="en-US" sz="1200" dirty="0" smtClean="0"/>
              <a:t>F. Publication : </a:t>
            </a:r>
            <a:r>
              <a:rPr lang="en-US" sz="1200" dirty="0"/>
              <a:t>IGES, </a:t>
            </a:r>
            <a:r>
              <a:rPr lang="en-US" sz="1200" dirty="0" err="1" smtClean="0"/>
              <a:t>Japon</a:t>
            </a:r>
            <a:r>
              <a:rPr lang="en-US" sz="1200" dirty="0"/>
              <a:t>. </a:t>
            </a:r>
            <a:r>
              <a:rPr lang="en-US" sz="1200" u="sng" dirty="0">
                <a:hlinkClick r:id="rId2"/>
              </a:rPr>
              <a:t>http://www.ipcc-nggip.iges.or.jp/public/gpglulucf/gpglulucf.html</a:t>
            </a:r>
            <a:r>
              <a:rPr lang="en-US" sz="1200" dirty="0"/>
              <a:t> </a:t>
            </a:r>
            <a:r>
              <a:rPr lang="en-US" sz="1200" dirty="0" smtClean="0"/>
              <a:t>(</a:t>
            </a:r>
            <a:r>
              <a:rPr lang="en-US" sz="1200" dirty="0" err="1" smtClean="0"/>
              <a:t>Souvent</a:t>
            </a:r>
            <a:r>
              <a:rPr lang="en-US" sz="1200" dirty="0" smtClean="0"/>
              <a:t> </a:t>
            </a:r>
            <a:r>
              <a:rPr lang="en-US" sz="1200" dirty="0" err="1" smtClean="0"/>
              <a:t>dénommé</a:t>
            </a:r>
            <a:r>
              <a:rPr lang="en-US" sz="1200" dirty="0" smtClean="0"/>
              <a:t> </a:t>
            </a:r>
            <a:r>
              <a:rPr lang="en-US" sz="1200" dirty="0" err="1" smtClean="0"/>
              <a:t>IPCC</a:t>
            </a:r>
            <a:r>
              <a:rPr lang="en-US" sz="1200" dirty="0" smtClean="0"/>
              <a:t> </a:t>
            </a:r>
            <a:r>
              <a:rPr lang="en-US" sz="1200" dirty="0"/>
              <a:t>GPG)</a:t>
            </a:r>
            <a:endParaRPr lang="en-GB" sz="1200" dirty="0"/>
          </a:p>
          <a:p>
            <a:pPr>
              <a:lnSpc>
                <a:spcPct val="150000"/>
              </a:lnSpc>
            </a:pPr>
            <a:r>
              <a:rPr lang="en-US" sz="1200" dirty="0" err="1" smtClean="0"/>
              <a:t>GIEC</a:t>
            </a:r>
            <a:r>
              <a:rPr lang="en-US" sz="1200" dirty="0" smtClean="0"/>
              <a:t> </a:t>
            </a:r>
            <a:r>
              <a:rPr lang="en-US" sz="1200" dirty="0"/>
              <a:t>2006. </a:t>
            </a:r>
            <a:r>
              <a:rPr lang="fr-FR" sz="1200" i="1" dirty="0" smtClean="0"/>
              <a:t>Lignes directrices 2006 du GIEC pour les inventaires nationaux de gaz à effet de serre.</a:t>
            </a:r>
            <a:r>
              <a:rPr lang="en-US" sz="1200" dirty="0" smtClean="0"/>
              <a:t> </a:t>
            </a:r>
            <a:r>
              <a:rPr lang="fr-FR" sz="1200" dirty="0" smtClean="0"/>
              <a:t>Préparé par le Programme des inventaires nationaux de gaz à effet de serre. Édité par </a:t>
            </a:r>
            <a:r>
              <a:rPr lang="en-US" sz="1200" dirty="0" smtClean="0"/>
              <a:t>Eggleston </a:t>
            </a:r>
            <a:r>
              <a:rPr lang="en-US" sz="1200" dirty="0"/>
              <a:t>H.S., </a:t>
            </a:r>
            <a:r>
              <a:rPr lang="en-US" sz="1200" dirty="0" err="1"/>
              <a:t>Buendia</a:t>
            </a:r>
            <a:r>
              <a:rPr lang="en-US" sz="1200" dirty="0"/>
              <a:t> L., Miwa K., </a:t>
            </a:r>
            <a:r>
              <a:rPr lang="en-US" sz="1200" dirty="0" err="1"/>
              <a:t>Ngara</a:t>
            </a:r>
            <a:r>
              <a:rPr lang="en-US" sz="1200" dirty="0"/>
              <a:t> T. and Tanabe </a:t>
            </a:r>
            <a:r>
              <a:rPr lang="en-US" sz="1200" dirty="0" smtClean="0"/>
              <a:t>K. Publication : </a:t>
            </a:r>
            <a:r>
              <a:rPr lang="en-US" sz="1200" dirty="0"/>
              <a:t>IGES, </a:t>
            </a:r>
            <a:r>
              <a:rPr lang="en-US" sz="1200" dirty="0" err="1" smtClean="0"/>
              <a:t>Japon</a:t>
            </a:r>
            <a:r>
              <a:rPr lang="en-US" sz="1200" dirty="0"/>
              <a:t>. </a:t>
            </a:r>
            <a:r>
              <a:rPr lang="en-US" sz="1200" u="sng" dirty="0">
                <a:hlinkClick r:id="rId3"/>
              </a:rPr>
              <a:t>http://www.ipcc-nggip.iges.or.jp/public/2006gl/vol4.html</a:t>
            </a:r>
            <a:r>
              <a:rPr lang="en-US" sz="1200" dirty="0"/>
              <a:t> </a:t>
            </a:r>
            <a:r>
              <a:rPr lang="en-US" sz="1200" dirty="0" smtClean="0"/>
              <a:t>(</a:t>
            </a:r>
            <a:r>
              <a:rPr lang="en-US" sz="1200" dirty="0" err="1" smtClean="0"/>
              <a:t>Souvent</a:t>
            </a:r>
            <a:r>
              <a:rPr lang="en-US" sz="1200" dirty="0" smtClean="0"/>
              <a:t> </a:t>
            </a:r>
            <a:r>
              <a:rPr lang="en-US" sz="1200" dirty="0" err="1" smtClean="0"/>
              <a:t>dénommé</a:t>
            </a:r>
            <a:r>
              <a:rPr lang="en-US" sz="1200" dirty="0" smtClean="0"/>
              <a:t> </a:t>
            </a:r>
            <a:r>
              <a:rPr lang="en-US" sz="1200" dirty="0" err="1" smtClean="0"/>
              <a:t>IPCC</a:t>
            </a:r>
            <a:r>
              <a:rPr lang="en-US" sz="1200" dirty="0" smtClean="0"/>
              <a:t> </a:t>
            </a:r>
            <a:r>
              <a:rPr lang="en-US" sz="1200" dirty="0"/>
              <a:t>AFOLU GL)</a:t>
            </a:r>
            <a:endParaRPr lang="en-GB" sz="1200" dirty="0"/>
          </a:p>
          <a:p>
            <a:pPr>
              <a:lnSpc>
                <a:spcPct val="150000"/>
              </a:lnSpc>
            </a:pPr>
            <a:endParaRPr lang="en-GB" sz="1200" dirty="0"/>
          </a:p>
          <a:p>
            <a:endParaRPr lang="en-GB" sz="1200" dirty="0"/>
          </a:p>
        </p:txBody>
      </p:sp>
    </p:spTree>
    <p:extLst>
      <p:ext uri="{BB962C8B-B14F-4D97-AF65-F5344CB8AC3E}">
        <p14:creationId xmlns:p14="http://schemas.microsoft.com/office/powerpoint/2010/main" val="1776332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288646"/>
          </a:xfrm>
        </p:spPr>
        <p:txBody>
          <a:bodyPr/>
          <a:lstStyle/>
          <a:p>
            <a:pPr lvl="0"/>
            <a:r>
              <a:rPr lang="fr-FR" sz="2400" dirty="0" smtClean="0"/>
              <a:t>1.Cadre de surveillance ONU-REDD pour la République démocratique du Congo</a:t>
            </a:r>
            <a:endParaRPr lang="fr-FR" sz="2400" dirty="0"/>
          </a:p>
        </p:txBody>
      </p:sp>
      <p:graphicFrame>
        <p:nvGraphicFramePr>
          <p:cNvPr id="4" name="Tabel 3"/>
          <p:cNvGraphicFramePr>
            <a:graphicFrameLocks noGrp="1"/>
          </p:cNvGraphicFramePr>
          <p:nvPr>
            <p:extLst>
              <p:ext uri="{D42A27DB-BD31-4B8C-83A1-F6EECF244321}">
                <p14:modId xmlns:p14="http://schemas.microsoft.com/office/powerpoint/2010/main" val="896457838"/>
              </p:ext>
            </p:extLst>
          </p:nvPr>
        </p:nvGraphicFramePr>
        <p:xfrm>
          <a:off x="748144" y="1777006"/>
          <a:ext cx="7635835" cy="3967480"/>
        </p:xfrm>
        <a:graphic>
          <a:graphicData uri="http://schemas.openxmlformats.org/drawingml/2006/table">
            <a:tbl>
              <a:tblPr firstRow="1">
                <a:tableStyleId>{073A0DAA-6AF3-43AB-8588-CEC1D06C72B9}</a:tableStyleId>
              </a:tblPr>
              <a:tblGrid>
                <a:gridCol w="371782"/>
                <a:gridCol w="2145787"/>
                <a:gridCol w="5118266"/>
              </a:tblGrid>
              <a:tr h="370840">
                <a:tc gridSpan="3">
                  <a:txBody>
                    <a:bodyPr/>
                    <a:lstStyle/>
                    <a:p>
                      <a:pPr algn="l"/>
                      <a:r>
                        <a:rPr lang="fr-FR" noProof="0" dirty="0" smtClean="0"/>
                        <a:t>Principales</a:t>
                      </a:r>
                      <a:r>
                        <a:rPr lang="fr-FR" baseline="0" noProof="0" dirty="0" smtClean="0"/>
                        <a:t> composantes du système national de surveillance des forêts</a:t>
                      </a:r>
                      <a:endParaRPr lang="fr-FR" noProof="0" dirty="0"/>
                    </a:p>
                  </a:txBody>
                  <a:tcPr/>
                </a:tc>
                <a:tc hMerge="1">
                  <a:txBody>
                    <a:bodyPr/>
                    <a:lstStyle/>
                    <a:p>
                      <a:endParaRPr lang="en-US"/>
                    </a:p>
                  </a:txBody>
                  <a:tcPr/>
                </a:tc>
                <a:tc hMerge="1">
                  <a:txBody>
                    <a:bodyPr/>
                    <a:lstStyle/>
                    <a:p>
                      <a:endParaRPr lang="en-US" dirty="0"/>
                    </a:p>
                  </a:txBody>
                  <a:tcPr/>
                </a:tc>
              </a:tr>
              <a:tr h="370840">
                <a:tc>
                  <a:txBody>
                    <a:bodyPr/>
                    <a:lstStyle/>
                    <a:p>
                      <a:endParaRPr lang="fr-FR"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kern="1200" noProof="0" dirty="0" smtClean="0">
                          <a:solidFill>
                            <a:schemeClr val="dk1"/>
                          </a:solidFill>
                          <a:latin typeface="+mn-lt"/>
                          <a:ea typeface="+mn-ea"/>
                          <a:cs typeface="+mn-cs"/>
                        </a:rPr>
                        <a:t>Éléments GIEC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kern="1200" noProof="0" dirty="0" smtClean="0">
                          <a:solidFill>
                            <a:schemeClr val="dk1"/>
                          </a:solidFill>
                          <a:latin typeface="+mn-lt"/>
                          <a:ea typeface="+mn-ea"/>
                          <a:cs typeface="+mn-cs"/>
                        </a:rPr>
                        <a:t>Éléments du système</a:t>
                      </a:r>
                      <a:r>
                        <a:rPr lang="fr-FR" sz="1600" b="1" kern="1200" baseline="0" noProof="0" dirty="0" smtClean="0">
                          <a:solidFill>
                            <a:schemeClr val="dk1"/>
                          </a:solidFill>
                          <a:latin typeface="+mn-lt"/>
                          <a:ea typeface="+mn-ea"/>
                          <a:cs typeface="+mn-cs"/>
                        </a:rPr>
                        <a:t> MNV de la RDC</a:t>
                      </a:r>
                      <a:endParaRPr lang="fr-FR" sz="1600" b="1" kern="1200" noProof="0" dirty="0" smtClean="0">
                        <a:solidFill>
                          <a:schemeClr val="dk1"/>
                        </a:solidFill>
                        <a:latin typeface="+mn-lt"/>
                        <a:ea typeface="+mn-ea"/>
                        <a:cs typeface="+mn-cs"/>
                      </a:endParaRPr>
                    </a:p>
                  </a:txBody>
                  <a:tcPr/>
                </a:tc>
              </a:tr>
              <a:tr h="370840">
                <a:tc>
                  <a:txBody>
                    <a:bodyPr/>
                    <a:lstStyle/>
                    <a:p>
                      <a:r>
                        <a:rPr lang="fr-FR" sz="1600" noProof="0" dirty="0" smtClean="0"/>
                        <a:t>1</a:t>
                      </a:r>
                      <a:endParaRPr lang="fr-FR"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noProof="0" dirty="0" smtClean="0">
                          <a:solidFill>
                            <a:schemeClr val="dk1"/>
                          </a:solidFill>
                          <a:latin typeface="+mn-lt"/>
                          <a:ea typeface="+mn-ea"/>
                          <a:cs typeface="+mn-cs"/>
                        </a:rPr>
                        <a:t>Données sur les activités</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kern="1200" noProof="0" dirty="0" smtClean="0">
                          <a:solidFill>
                            <a:schemeClr val="dk1"/>
                          </a:solidFill>
                          <a:latin typeface="+mn-lt"/>
                          <a:ea typeface="+mn-ea"/>
                          <a:cs typeface="+mn-cs"/>
                        </a:rPr>
                        <a:t>Système de surveillance des terres par satellite (SSTS) : pour mesurer l’évolution de la superficie forestière à</a:t>
                      </a:r>
                      <a:r>
                        <a:rPr lang="fr-FR" sz="1600" kern="1200" baseline="0" noProof="0" dirty="0" smtClean="0">
                          <a:solidFill>
                            <a:schemeClr val="dk1"/>
                          </a:solidFill>
                          <a:latin typeface="+mn-lt"/>
                          <a:ea typeface="+mn-ea"/>
                          <a:cs typeface="+mn-cs"/>
                        </a:rPr>
                        <a:t> l’aide de la télédétection (le « M » de MNV).</a:t>
                      </a:r>
                      <a:endParaRPr lang="fr-FR" sz="1600" kern="1200" noProof="0" dirty="0" smtClean="0">
                        <a:solidFill>
                          <a:schemeClr val="dk1"/>
                        </a:solidFill>
                        <a:latin typeface="+mn-lt"/>
                        <a:ea typeface="+mn-ea"/>
                        <a:cs typeface="+mn-cs"/>
                      </a:endParaRPr>
                    </a:p>
                  </a:txBody>
                  <a:tcPr/>
                </a:tc>
              </a:tr>
              <a:tr h="370840">
                <a:tc>
                  <a:txBody>
                    <a:bodyPr/>
                    <a:lstStyle/>
                    <a:p>
                      <a:r>
                        <a:rPr lang="fr-FR" sz="1600" noProof="0" dirty="0" smtClean="0"/>
                        <a:t>2</a:t>
                      </a:r>
                      <a:endParaRPr lang="fr-FR" sz="1600" noProof="0" dirty="0"/>
                    </a:p>
                  </a:txBody>
                  <a:tcPr/>
                </a:tc>
                <a:tc>
                  <a:txBody>
                    <a:bodyPr/>
                    <a:lstStyle/>
                    <a:p>
                      <a:r>
                        <a:rPr lang="fr-FR" sz="1600" noProof="0" dirty="0" smtClean="0"/>
                        <a:t>Facteurs d’émission</a:t>
                      </a:r>
                      <a:endParaRPr lang="fr-FR" sz="1600" noProof="0" dirty="0"/>
                    </a:p>
                  </a:txBody>
                  <a:tcPr/>
                </a:tc>
                <a:tc>
                  <a:txBody>
                    <a:bodyPr/>
                    <a:lstStyle/>
                    <a:p>
                      <a:pPr algn="just"/>
                      <a:r>
                        <a:rPr lang="fr-FR" sz="1600" kern="1200" noProof="0" dirty="0" smtClean="0">
                          <a:solidFill>
                            <a:schemeClr val="dk1"/>
                          </a:solidFill>
                          <a:latin typeface="+mn-lt"/>
                          <a:ea typeface="+mn-ea"/>
                          <a:cs typeface="+mn-cs"/>
                        </a:rPr>
                        <a:t>Inventaire national des forêts</a:t>
                      </a:r>
                      <a:r>
                        <a:rPr lang="fr-FR" sz="1600" kern="1200" baseline="0" noProof="0" dirty="0" smtClean="0">
                          <a:solidFill>
                            <a:schemeClr val="dk1"/>
                          </a:solidFill>
                          <a:latin typeface="+mn-lt"/>
                          <a:ea typeface="+mn-ea"/>
                          <a:cs typeface="+mn-cs"/>
                        </a:rPr>
                        <a:t> (INF) : système pour mesurer le carbone sur le terrain, dans les différents écosystèmes des forêts primaires et secondaires (le « M » de MNV).</a:t>
                      </a:r>
                      <a:endParaRPr lang="fr-FR" sz="1600" noProof="0" dirty="0"/>
                    </a:p>
                  </a:txBody>
                  <a:tcPr/>
                </a:tc>
              </a:tr>
              <a:tr h="370840">
                <a:tc>
                  <a:txBody>
                    <a:bodyPr/>
                    <a:lstStyle/>
                    <a:p>
                      <a:r>
                        <a:rPr lang="fr-FR" sz="1600" noProof="0" dirty="0" smtClean="0"/>
                        <a:t>3</a:t>
                      </a:r>
                      <a:endParaRPr lang="fr-FR"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noProof="0" dirty="0" smtClean="0">
                          <a:solidFill>
                            <a:schemeClr val="dk1"/>
                          </a:solidFill>
                          <a:latin typeface="+mn-lt"/>
                          <a:ea typeface="+mn-ea"/>
                          <a:cs typeface="+mn-cs"/>
                        </a:rPr>
                        <a:t>Estimations des émissions</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kern="1200" noProof="0" dirty="0" smtClean="0">
                          <a:solidFill>
                            <a:schemeClr val="dk1"/>
                          </a:solidFill>
                          <a:latin typeface="+mn-lt"/>
                          <a:ea typeface="+mn-ea"/>
                          <a:cs typeface="+mn-cs"/>
                        </a:rPr>
                        <a:t>Inventaire national de GES : notification par le biais de l’inventaire national des gaz à effet de serre (GES) de la RDC (le « N » de MNV).</a:t>
                      </a: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608012"/>
          </a:xfrm>
        </p:spPr>
        <p:txBody>
          <a:bodyPr/>
          <a:lstStyle/>
          <a:p>
            <a:pPr algn="just"/>
            <a:r>
              <a:rPr lang="fr-FR" sz="2800" dirty="0" smtClean="0"/>
              <a:t>Système de surveillance intégré</a:t>
            </a:r>
            <a:endParaRPr lang="fr-FR" dirty="0"/>
          </a:p>
        </p:txBody>
      </p:sp>
      <p:sp>
        <p:nvSpPr>
          <p:cNvPr id="3" name="Tijdelijke aanduiding voor tekst 2"/>
          <p:cNvSpPr>
            <a:spLocks noGrp="1"/>
          </p:cNvSpPr>
          <p:nvPr>
            <p:ph type="body" sz="quarter" idx="10"/>
          </p:nvPr>
        </p:nvSpPr>
        <p:spPr>
          <a:xfrm>
            <a:off x="428820" y="1041548"/>
            <a:ext cx="8521188" cy="4370121"/>
          </a:xfrm>
        </p:spPr>
        <p:txBody>
          <a:bodyPr/>
          <a:lstStyle/>
          <a:p>
            <a:r>
              <a:rPr lang="fr-FR" sz="2000" dirty="0" smtClean="0"/>
              <a:t>Surveillance du carbone.</a:t>
            </a:r>
          </a:p>
          <a:p>
            <a:r>
              <a:rPr lang="fr-FR" sz="2000" dirty="0" smtClean="0"/>
              <a:t>Surveillance des dispositifs de protection et des avantages connexes :</a:t>
            </a:r>
          </a:p>
          <a:p>
            <a:pPr lvl="1"/>
            <a:r>
              <a:rPr lang="fr-FR" sz="2000" dirty="0" smtClean="0"/>
              <a:t>Gouvernance : transparente et à même de faire respecter l’obligation de rendre des comptes + participation des populations locales.</a:t>
            </a:r>
          </a:p>
          <a:p>
            <a:pPr lvl="1"/>
            <a:r>
              <a:rPr lang="fr-FR" sz="2000" dirty="0" smtClean="0"/>
              <a:t>Aspects économiques : répartition des coûts et avantages associés à REDD+.</a:t>
            </a:r>
          </a:p>
          <a:p>
            <a:pPr lvl="1"/>
            <a:r>
              <a:rPr lang="fr-FR" sz="2000" dirty="0" smtClean="0"/>
              <a:t>Aspects environnementaux : fonctions et services liés aux forêts, tels que la qualité de l’eau, les produits forestiers non ligneux et la biodiversité.</a:t>
            </a:r>
          </a:p>
          <a:p>
            <a:pPr lvl="1"/>
            <a:r>
              <a:rPr lang="fr-FR" sz="2000" dirty="0" smtClean="0"/>
              <a:t>Dimensions socioculturelles.</a:t>
            </a:r>
          </a:p>
          <a:p>
            <a:pPr marL="625475" indent="-625475">
              <a:buNone/>
            </a:pPr>
            <a:r>
              <a:rPr lang="fr-FR" sz="2000" b="1" dirty="0" smtClean="0">
                <a:sym typeface="Wingdings" pitchFamily="2" charset="2"/>
              </a:rPr>
              <a:t> </a:t>
            </a:r>
            <a:r>
              <a:rPr lang="fr-FR" sz="2000" dirty="0" smtClean="0">
                <a:sym typeface="Wingdings" pitchFamily="2" charset="2"/>
              </a:rPr>
              <a:t>Système MNV intégré adoptant une démarche participative.</a:t>
            </a:r>
            <a:endParaRPr lang="fr-F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676592"/>
          </a:xfrm>
        </p:spPr>
        <p:txBody>
          <a:bodyPr/>
          <a:lstStyle/>
          <a:p>
            <a:r>
              <a:rPr lang="fr-FR" sz="2800" dirty="0" smtClean="0"/>
              <a:t>Activités de renforcement des capacités</a:t>
            </a:r>
            <a:endParaRPr lang="fr-FR" dirty="0"/>
          </a:p>
        </p:txBody>
      </p:sp>
      <p:sp>
        <p:nvSpPr>
          <p:cNvPr id="3" name="Tijdelijke aanduiding voor tekst 2"/>
          <p:cNvSpPr>
            <a:spLocks noGrp="1"/>
          </p:cNvSpPr>
          <p:nvPr>
            <p:ph type="body" sz="quarter" idx="10"/>
          </p:nvPr>
        </p:nvSpPr>
        <p:spPr>
          <a:xfrm>
            <a:off x="395800" y="1187664"/>
            <a:ext cx="8521188" cy="4393871"/>
          </a:xfrm>
        </p:spPr>
        <p:txBody>
          <a:bodyPr/>
          <a:lstStyle/>
          <a:p>
            <a:pPr algn="just"/>
            <a:r>
              <a:rPr lang="fr-FR" sz="2000" dirty="0" smtClean="0"/>
              <a:t>Renforcement des capacités institutionnelles et techniques.</a:t>
            </a:r>
          </a:p>
          <a:p>
            <a:pPr algn="just"/>
            <a:r>
              <a:rPr lang="fr-FR" sz="2000" dirty="0" smtClean="0"/>
              <a:t>Les compétences nationales comme point de départ.</a:t>
            </a:r>
          </a:p>
          <a:p>
            <a:pPr algn="just"/>
            <a:r>
              <a:rPr lang="fr-FR" sz="2000" dirty="0" smtClean="0"/>
              <a:t>Intégration des capacités, compétences et différents instituts existants.</a:t>
            </a:r>
          </a:p>
          <a:p>
            <a:pPr algn="just"/>
            <a:r>
              <a:rPr lang="fr-FR" sz="2000" dirty="0" smtClean="0"/>
              <a:t>Formation technique par des experts internationaux sur :</a:t>
            </a:r>
          </a:p>
          <a:p>
            <a:pPr lvl="1" algn="just"/>
            <a:r>
              <a:rPr lang="fr-FR" sz="1800" dirty="0" smtClean="0"/>
              <a:t>Les impératifs internationaux de la CCNUCC et du GIEC.</a:t>
            </a:r>
          </a:p>
          <a:p>
            <a:pPr lvl="1" algn="just"/>
            <a:r>
              <a:rPr lang="fr-FR" sz="1800" dirty="0" smtClean="0"/>
              <a:t>La notification des émissions et absorptions de GES.</a:t>
            </a:r>
          </a:p>
          <a:p>
            <a:pPr lvl="1" algn="just"/>
            <a:r>
              <a:rPr lang="fr-FR" sz="1800" dirty="0" smtClean="0"/>
              <a:t>La mise en œuvre du SSTS : utilisation de la télédétection et du SIG.</a:t>
            </a:r>
          </a:p>
          <a:p>
            <a:pPr lvl="1" algn="just"/>
            <a:r>
              <a:rPr lang="fr-FR" sz="1800" dirty="0" smtClean="0"/>
              <a:t>La mise en œuvre de l’INF : prise des mesures de terrain.</a:t>
            </a:r>
          </a:p>
          <a:p>
            <a:pPr lvl="1" algn="just"/>
            <a:r>
              <a:rPr lang="fr-FR" sz="1800" dirty="0" smtClean="0"/>
              <a:t>La gestion des données.</a:t>
            </a:r>
            <a:endParaRPr lang="fr-FR"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1118551"/>
          </a:xfrm>
        </p:spPr>
        <p:txBody>
          <a:bodyPr/>
          <a:lstStyle/>
          <a:p>
            <a:pPr algn="just"/>
            <a:r>
              <a:rPr lang="fr-FR" sz="2400" dirty="0" smtClean="0"/>
              <a:t>2. Instauration d’un système de mesure, notification et vérification des activités REDD+ au Guyana</a:t>
            </a:r>
            <a:endParaRPr lang="fr-FR" sz="2400" dirty="0"/>
          </a:p>
        </p:txBody>
      </p:sp>
      <p:sp>
        <p:nvSpPr>
          <p:cNvPr id="3" name="Tijdelijke aanduiding voor tekst 2"/>
          <p:cNvSpPr>
            <a:spLocks noGrp="1"/>
          </p:cNvSpPr>
          <p:nvPr>
            <p:ph type="body" sz="quarter" idx="10"/>
          </p:nvPr>
        </p:nvSpPr>
        <p:spPr>
          <a:xfrm>
            <a:off x="428820" y="1623491"/>
            <a:ext cx="8521188" cy="4045790"/>
          </a:xfrm>
        </p:spPr>
        <p:txBody>
          <a:bodyPr/>
          <a:lstStyle/>
          <a:p>
            <a:pPr algn="just">
              <a:defRPr/>
            </a:pPr>
            <a:r>
              <a:rPr lang="fr-FR" sz="1800" dirty="0" smtClean="0"/>
              <a:t>Exigences concernant les systèmes MNV nationaux :</a:t>
            </a:r>
            <a:endParaRPr lang="fr-FR" sz="2000" dirty="0" smtClean="0"/>
          </a:p>
          <a:p>
            <a:pPr lvl="1" algn="just">
              <a:defRPr/>
            </a:pPr>
            <a:r>
              <a:rPr lang="fr-FR" sz="1600" b="1" dirty="0" smtClean="0"/>
              <a:t>À l’échelon international </a:t>
            </a:r>
            <a:r>
              <a:rPr lang="fr-FR" sz="1600" dirty="0" smtClean="0"/>
              <a:t>: principes et procédures fixés par les Recommandations de bonnes pratiques et les Directives du GIEC (2003, 2006).</a:t>
            </a:r>
          </a:p>
          <a:p>
            <a:pPr lvl="1" algn="just">
              <a:defRPr/>
            </a:pPr>
            <a:r>
              <a:rPr lang="fr-FR" sz="1600" b="1" dirty="0" smtClean="0"/>
              <a:t>À l’échelon national </a:t>
            </a:r>
            <a:r>
              <a:rPr lang="fr-FR" sz="1600" dirty="0" smtClean="0"/>
              <a:t>: besoins et priorités de la politique nationale REDD+ et de la stratégie de mise en œuvre associée. </a:t>
            </a:r>
          </a:p>
          <a:p>
            <a:pPr algn="just">
              <a:defRPr/>
            </a:pPr>
            <a:r>
              <a:rPr lang="fr-FR" sz="1800" dirty="0" smtClean="0"/>
              <a:t>Combler les déficits de capacités :</a:t>
            </a:r>
            <a:endParaRPr lang="fr-FR" sz="2000" dirty="0" smtClean="0"/>
          </a:p>
          <a:p>
            <a:pPr lvl="1" algn="just">
              <a:defRPr/>
            </a:pPr>
            <a:r>
              <a:rPr lang="fr-FR" sz="1600" b="1" dirty="0" smtClean="0"/>
              <a:t>Évaluer </a:t>
            </a:r>
            <a:r>
              <a:rPr lang="fr-FR" sz="1600" dirty="0" smtClean="0"/>
              <a:t>les capacités techniques nationales </a:t>
            </a:r>
            <a:r>
              <a:rPr lang="fr-FR" sz="1600" dirty="0"/>
              <a:t>de </a:t>
            </a:r>
            <a:r>
              <a:rPr lang="fr-FR" sz="1600" dirty="0" smtClean="0"/>
              <a:t>surveillance des forêts existantes par rapport aux impératifs du système MNV.</a:t>
            </a:r>
          </a:p>
          <a:p>
            <a:pPr lvl="1" algn="just">
              <a:defRPr/>
            </a:pPr>
            <a:r>
              <a:rPr lang="fr-FR" sz="1600" b="1" dirty="0" smtClean="0"/>
              <a:t>Élaborer une feuille de route </a:t>
            </a:r>
            <a:r>
              <a:rPr lang="fr-FR" sz="1600" dirty="0" smtClean="0"/>
              <a:t>pour l’acquisition de capacités MNV nationales viables.</a:t>
            </a:r>
          </a:p>
          <a:p>
            <a:pPr algn="just">
              <a:buNone/>
            </a:pPr>
            <a:endParaRPr lang="fr-FR"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531811"/>
          </a:xfrm>
        </p:spPr>
        <p:txBody>
          <a:bodyPr/>
          <a:lstStyle/>
          <a:p>
            <a:r>
              <a:rPr lang="fr-FR" sz="2600" dirty="0" smtClean="0"/>
              <a:t>Évaluation des besoins en capacités du Guyana</a:t>
            </a:r>
            <a:endParaRPr lang="fr-FR" sz="2600" dirty="0"/>
          </a:p>
        </p:txBody>
      </p:sp>
      <p:graphicFrame>
        <p:nvGraphicFramePr>
          <p:cNvPr id="8" name="Tabelle 3"/>
          <p:cNvGraphicFramePr>
            <a:graphicFrameLocks noGrp="1"/>
          </p:cNvGraphicFramePr>
          <p:nvPr>
            <p:extLst>
              <p:ext uri="{D42A27DB-BD31-4B8C-83A1-F6EECF244321}">
                <p14:modId xmlns:p14="http://schemas.microsoft.com/office/powerpoint/2010/main" val="2475076747"/>
              </p:ext>
            </p:extLst>
          </p:nvPr>
        </p:nvGraphicFramePr>
        <p:xfrm>
          <a:off x="16042" y="968315"/>
          <a:ext cx="9144000" cy="5844197"/>
        </p:xfrm>
        <a:graphic>
          <a:graphicData uri="http://schemas.openxmlformats.org/drawingml/2006/table">
            <a:tbl>
              <a:tblPr>
                <a:tableStyleId>{D7AC3CCA-C797-4891-BE02-D94E43425B78}</a:tableStyleId>
              </a:tblPr>
              <a:tblGrid>
                <a:gridCol w="1298306"/>
                <a:gridCol w="1633357"/>
                <a:gridCol w="3420276"/>
                <a:gridCol w="2792061"/>
              </a:tblGrid>
              <a:tr h="404109">
                <a:tc>
                  <a:txBody>
                    <a:bodyPr/>
                    <a:lstStyle/>
                    <a:p>
                      <a:pPr algn="ctr" fontAlgn="t"/>
                      <a:r>
                        <a:rPr lang="fr-FR" sz="1400" b="1" u="none" strike="noStrike" dirty="0" smtClean="0">
                          <a:latin typeface="Calibri" pitchFamily="34" charset="0"/>
                        </a:rPr>
                        <a:t>Variable</a:t>
                      </a:r>
                      <a:endParaRPr lang="fr-FR" sz="1400" b="1"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a:txBody>
                    <a:bodyPr/>
                    <a:lstStyle/>
                    <a:p>
                      <a:pPr algn="l" fontAlgn="t"/>
                      <a:r>
                        <a:rPr lang="fr-FR" sz="1400" b="1" i="0" u="none" strike="noStrike" dirty="0" smtClean="0">
                          <a:solidFill>
                            <a:schemeClr val="dk1"/>
                          </a:solidFill>
                          <a:latin typeface="Calibri" pitchFamily="34" charset="0"/>
                          <a:ea typeface="+mn-ea"/>
                          <a:cs typeface="+mn-cs"/>
                        </a:rPr>
                        <a:t>Thème principal</a:t>
                      </a:r>
                      <a:endParaRPr lang="fr-FR" sz="1400" b="1"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a:txBody>
                    <a:bodyPr/>
                    <a:lstStyle/>
                    <a:p>
                      <a:pPr algn="l" rtl="0" fontAlgn="t"/>
                      <a:r>
                        <a:rPr lang="fr-FR" sz="1400" b="1" u="none" strike="noStrike" dirty="0" smtClean="0">
                          <a:latin typeface="Calibri" pitchFamily="34" charset="0"/>
                        </a:rPr>
                        <a:t>Observations existantes</a:t>
                      </a:r>
                      <a:endParaRPr lang="fr-FR" sz="1400" b="1"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a:txBody>
                    <a:bodyPr/>
                    <a:lstStyle/>
                    <a:p>
                      <a:pPr algn="l" rtl="0" fontAlgn="t"/>
                      <a:r>
                        <a:rPr lang="fr-FR" sz="1400" b="1" u="none" strike="noStrike" dirty="0" smtClean="0">
                          <a:latin typeface="Calibri" pitchFamily="34" charset="0"/>
                        </a:rPr>
                        <a:t>Informations</a:t>
                      </a:r>
                      <a:r>
                        <a:rPr lang="fr-FR" sz="1400" b="1" u="none" strike="noStrike" baseline="0" dirty="0" smtClean="0">
                          <a:latin typeface="Calibri" pitchFamily="34" charset="0"/>
                        </a:rPr>
                        <a:t> existantes</a:t>
                      </a:r>
                      <a:endParaRPr lang="fr-FR" sz="1400" b="1"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r>
              <a:tr h="505805">
                <a:tc rowSpan="2">
                  <a:txBody>
                    <a:bodyPr/>
                    <a:lstStyle/>
                    <a:p>
                      <a:pPr algn="ctr" rtl="0" fontAlgn="t"/>
                      <a:r>
                        <a:rPr lang="fr-FR" sz="1400" b="1" u="none" strike="noStrike" dirty="0" smtClean="0">
                          <a:latin typeface="Calibri" pitchFamily="34" charset="0"/>
                        </a:rPr>
                        <a:t>Évolution</a:t>
                      </a:r>
                      <a:r>
                        <a:rPr lang="fr-FR" sz="1400" b="1" u="none" strike="noStrike" baseline="0" dirty="0" smtClean="0">
                          <a:latin typeface="Calibri" pitchFamily="34" charset="0"/>
                        </a:rPr>
                        <a:t> des superficies (données sur les activités)</a:t>
                      </a:r>
                      <a:endParaRPr lang="fr-FR" sz="1400" b="1"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a:txBody>
                    <a:bodyPr/>
                    <a:lstStyle/>
                    <a:p>
                      <a:pPr algn="l" rtl="0" fontAlgn="t"/>
                      <a:r>
                        <a:rPr lang="fr-FR" sz="1400" u="none" strike="noStrike" dirty="0" smtClean="0">
                          <a:latin typeface="Calibri" pitchFamily="34" charset="0"/>
                        </a:rPr>
                        <a:t>Déboisement</a:t>
                      </a:r>
                      <a:endParaRPr lang="fr-FR" sz="14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rowSpan="2">
                  <a:txBody>
                    <a:bodyPr/>
                    <a:lstStyle/>
                    <a:p>
                      <a:pPr marL="182880" indent="-182880" algn="l" rtl="0" fontAlgn="t">
                        <a:buFont typeface="Arial" panose="020B0604020202020204" pitchFamily="34" charset="0"/>
                        <a:buChar char="•"/>
                      </a:pPr>
                      <a:r>
                        <a:rPr lang="fr-FR" sz="1400" i="0" u="none" strike="noStrike" dirty="0" smtClean="0">
                          <a:latin typeface="Calibri" pitchFamily="34" charset="0"/>
                        </a:rPr>
                        <a:t>Données satellitaires et photos aériennes archivées.</a:t>
                      </a:r>
                    </a:p>
                    <a:p>
                      <a:pPr marL="182880" indent="-182880" algn="l" rtl="0" fontAlgn="t">
                        <a:buFont typeface="Arial" panose="020B0604020202020204" pitchFamily="34" charset="0"/>
                        <a:buChar char="•"/>
                      </a:pPr>
                      <a:r>
                        <a:rPr lang="fr-FR" sz="1400" i="0" u="none" strike="noStrike" dirty="0" smtClean="0">
                          <a:latin typeface="Calibri" pitchFamily="34" charset="0"/>
                        </a:rPr>
                        <a:t>Cartes</a:t>
                      </a:r>
                      <a:r>
                        <a:rPr lang="fr-FR" sz="1400" i="0" u="none" strike="noStrike" baseline="0" dirty="0" smtClean="0">
                          <a:latin typeface="Calibri" pitchFamily="34" charset="0"/>
                        </a:rPr>
                        <a:t> des forêts et données de terrain.</a:t>
                      </a:r>
                    </a:p>
                    <a:p>
                      <a:pPr marL="182880" indent="-182880" algn="l" rtl="0" fontAlgn="t">
                        <a:buFont typeface="Arial" panose="020B0604020202020204" pitchFamily="34" charset="0"/>
                        <a:buChar char="•"/>
                      </a:pPr>
                      <a:r>
                        <a:rPr lang="fr-FR" sz="1400" i="0" u="none" strike="noStrike" dirty="0" smtClean="0">
                          <a:latin typeface="Calibri" pitchFamily="34" charset="0"/>
                        </a:rPr>
                        <a:t>Cartes de l’utilisation des forêts et des infrastructures humaines.</a:t>
                      </a:r>
                      <a:endParaRPr lang="fr-FR" sz="1400" i="0" u="none" strike="noStrike" dirty="0">
                        <a:latin typeface="Calibri" pitchFamily="34" charset="0"/>
                      </a:endParaRPr>
                    </a:p>
                  </a:txBody>
                  <a:tcPr marL="72000" marR="72000" marT="4180" marB="0" anchor="ctr"/>
                </a:tc>
                <a:tc>
                  <a:txBody>
                    <a:bodyPr/>
                    <a:lstStyle/>
                    <a:p>
                      <a:pPr marL="182880" indent="-182880" algn="l" rtl="0" fontAlgn="t">
                        <a:buFont typeface="Arial" panose="020B0604020202020204" pitchFamily="34" charset="0"/>
                        <a:buChar char="•"/>
                      </a:pPr>
                      <a:r>
                        <a:rPr lang="fr-FR" sz="1400" i="0" u="none" strike="noStrike" dirty="0" smtClean="0">
                          <a:latin typeface="Calibri" pitchFamily="34" charset="0"/>
                        </a:rPr>
                        <a:t>Cartes/taux de déboisement.</a:t>
                      </a:r>
                    </a:p>
                    <a:p>
                      <a:pPr marL="182880" marR="0" indent="-18288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fr-FR" sz="1400" i="0" u="none" strike="noStrike" baseline="0" dirty="0" smtClean="0">
                          <a:latin typeface="Calibri" pitchFamily="34" charset="0"/>
                        </a:rPr>
                        <a:t>Données statistiques nationales.</a:t>
                      </a:r>
                      <a:endParaRPr lang="fr-FR" sz="1400" i="0" u="none" strike="noStrike" dirty="0" smtClean="0">
                        <a:latin typeface="Calibri" pitchFamily="34" charset="0"/>
                      </a:endParaRPr>
                    </a:p>
                    <a:p>
                      <a:pPr marL="182880" indent="-182880" algn="l" rtl="0" fontAlgn="t">
                        <a:buFont typeface="Arial" panose="020B0604020202020204" pitchFamily="34" charset="0"/>
                        <a:buChar char="•"/>
                      </a:pPr>
                      <a:r>
                        <a:rPr lang="fr-FR" sz="1400" i="0" u="none" strike="noStrike" dirty="0" smtClean="0">
                          <a:latin typeface="Calibri" pitchFamily="34" charset="0"/>
                        </a:rPr>
                        <a:t>Cartes des changements d’affectation des terres.</a:t>
                      </a:r>
                      <a:endParaRPr lang="fr-FR" sz="14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r>
              <a:tr h="577324">
                <a:tc vMerge="1">
                  <a:txBody>
                    <a:bodyPr/>
                    <a:lstStyle/>
                    <a:p>
                      <a:endParaRPr lang="de-DE"/>
                    </a:p>
                  </a:txBody>
                  <a:tcPr/>
                </a:tc>
                <a:tc>
                  <a:txBody>
                    <a:bodyPr/>
                    <a:lstStyle/>
                    <a:p>
                      <a:pPr algn="l" rtl="0" fontAlgn="t"/>
                      <a:r>
                        <a:rPr lang="fr-FR" sz="1400" u="none" strike="noStrike" dirty="0" smtClean="0">
                          <a:latin typeface="Calibri" pitchFamily="34" charset="0"/>
                        </a:rPr>
                        <a:t>Dégradation </a:t>
                      </a:r>
                      <a:endParaRPr lang="fr-FR" sz="14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vMerge="1">
                  <a:txBody>
                    <a:bodyPr/>
                    <a:lstStyle/>
                    <a:p>
                      <a:endParaRPr lang="de-DE"/>
                    </a:p>
                  </a:txBody>
                  <a:tcPr/>
                </a:tc>
                <a:tc>
                  <a:txBody>
                    <a:bodyPr/>
                    <a:lstStyle/>
                    <a:p>
                      <a:pPr marL="182880" indent="-182880" algn="l" rtl="0" fontAlgn="t">
                        <a:buFont typeface="Arial" panose="020B0604020202020204" pitchFamily="34" charset="0"/>
                        <a:buChar char="•"/>
                      </a:pPr>
                      <a:r>
                        <a:rPr lang="fr-FR" sz="1400" i="0" u="none" strike="noStrike" dirty="0" smtClean="0">
                          <a:latin typeface="Calibri" pitchFamily="34" charset="0"/>
                        </a:rPr>
                        <a:t>Superficie affectée par la dégradation et taux.</a:t>
                      </a:r>
                      <a:endParaRPr lang="fr-FR" sz="14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r>
              <a:tr h="505805">
                <a:tc rowSpan="3">
                  <a:txBody>
                    <a:bodyPr/>
                    <a:lstStyle/>
                    <a:p>
                      <a:pPr algn="ctr" rtl="0" fontAlgn="t"/>
                      <a:r>
                        <a:rPr lang="fr-FR" sz="1400" b="1" u="none" strike="noStrike" dirty="0" smtClean="0">
                          <a:latin typeface="Calibri" pitchFamily="34" charset="0"/>
                        </a:rPr>
                        <a:t>Évolution des stocks de carbone / facteurs d’émission</a:t>
                      </a:r>
                      <a:endParaRPr lang="fr-FR" sz="1400" b="1"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a:txBody>
                    <a:bodyPr/>
                    <a:lstStyle/>
                    <a:p>
                      <a:pPr algn="l" rtl="0" fontAlgn="t"/>
                      <a:r>
                        <a:rPr lang="fr-FR" sz="1400" u="none" strike="noStrike" dirty="0" smtClean="0">
                          <a:latin typeface="Calibri" pitchFamily="34" charset="0"/>
                        </a:rPr>
                        <a:t>Changement d’affectation des terres (déboisement)</a:t>
                      </a:r>
                      <a:endParaRPr lang="fr-FR" sz="14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rowSpan="3">
                  <a:txBody>
                    <a:bodyPr/>
                    <a:lstStyle/>
                    <a:p>
                      <a:pPr marL="182880" indent="-182880" algn="l" rtl="0" fontAlgn="t">
                        <a:buFont typeface="Arial" panose="020B0604020202020204" pitchFamily="34" charset="0"/>
                        <a:buChar char="•"/>
                      </a:pPr>
                      <a:r>
                        <a:rPr lang="fr-FR" sz="1400" i="0" u="none" strike="noStrike" dirty="0" smtClean="0">
                          <a:latin typeface="Calibri" pitchFamily="34" charset="0"/>
                        </a:rPr>
                        <a:t>Inventaire des forêts, placettes d’échantillonnage permanentes, sites de recherche, mesures sur place.</a:t>
                      </a:r>
                    </a:p>
                    <a:p>
                      <a:pPr marL="182880" indent="-182880" algn="l" rtl="0" fontAlgn="t">
                        <a:buFont typeface="Arial" panose="020B0604020202020204" pitchFamily="34" charset="0"/>
                        <a:buChar char="•"/>
                      </a:pPr>
                      <a:r>
                        <a:rPr lang="fr-FR" sz="1400" i="0" u="none" strike="noStrike" dirty="0" smtClean="0">
                          <a:latin typeface="Calibri" pitchFamily="34" charset="0"/>
                        </a:rPr>
                        <a:t>Stratifications des forêts/écosystèmes.</a:t>
                      </a:r>
                    </a:p>
                    <a:p>
                      <a:pPr marL="182880" indent="-182880" algn="l" rtl="0" fontAlgn="t">
                        <a:buFont typeface="Arial" panose="020B0604020202020204" pitchFamily="34" charset="0"/>
                        <a:buChar char="•"/>
                      </a:pPr>
                      <a:r>
                        <a:rPr lang="fr-FR" sz="1400" i="0" u="none" strike="noStrike" dirty="0" smtClean="0">
                          <a:latin typeface="Calibri" pitchFamily="34" charset="0"/>
                        </a:rPr>
                        <a:t>Concessions/coupes</a:t>
                      </a:r>
                      <a:r>
                        <a:rPr lang="fr-FR" sz="1400" i="0" u="none" strike="noStrike" baseline="0" dirty="0" smtClean="0">
                          <a:latin typeface="Calibri" pitchFamily="34" charset="0"/>
                        </a:rPr>
                        <a:t> forestières.</a:t>
                      </a:r>
                      <a:endParaRPr lang="fr-FR" sz="1400" i="0" u="none" strike="noStrike" dirty="0" smtClean="0">
                        <a:latin typeface="Calibri" pitchFamily="34" charset="0"/>
                      </a:endParaRPr>
                    </a:p>
                    <a:p>
                      <a:pPr marL="182880" indent="-182880" algn="l" rtl="0" fontAlgn="t">
                        <a:buFont typeface="Arial" panose="020B0604020202020204" pitchFamily="34" charset="0"/>
                        <a:buChar char="•"/>
                      </a:pPr>
                      <a:r>
                        <a:rPr lang="fr-FR" sz="1400" i="0" u="none" strike="noStrike" dirty="0" smtClean="0">
                          <a:latin typeface="Calibri" pitchFamily="34" charset="0"/>
                        </a:rPr>
                        <a:t>Conversions volume </a:t>
                      </a:r>
                      <a:r>
                        <a:rPr lang="fr-FR" sz="1400" i="0" u="none" strike="noStrike" dirty="0" smtClean="0">
                          <a:latin typeface="Calibri" pitchFamily="34" charset="0"/>
                          <a:sym typeface="Wingdings" pitchFamily="2" charset="2"/>
                        </a:rPr>
                        <a:t> carbone.</a:t>
                      </a:r>
                      <a:endParaRPr lang="fr-FR" sz="1400" i="0" u="none" strike="noStrike" dirty="0" smtClean="0">
                        <a:latin typeface="Calibri" pitchFamily="34" charset="0"/>
                      </a:endParaRPr>
                    </a:p>
                    <a:p>
                      <a:pPr marL="182880" indent="-182880" algn="l" rtl="0" fontAlgn="t">
                        <a:buFont typeface="Arial" panose="020B0604020202020204" pitchFamily="34" charset="0"/>
                        <a:buChar char="•"/>
                      </a:pPr>
                      <a:r>
                        <a:rPr lang="fr-FR" sz="1400" i="0" u="none" strike="noStrike" dirty="0" smtClean="0">
                          <a:latin typeface="Calibri" pitchFamily="34" charset="0"/>
                        </a:rPr>
                        <a:t>Données/cartes</a:t>
                      </a:r>
                      <a:r>
                        <a:rPr lang="fr-FR" sz="1400" i="0" u="none" strike="noStrike" baseline="0" dirty="0" smtClean="0">
                          <a:latin typeface="Calibri" pitchFamily="34" charset="0"/>
                        </a:rPr>
                        <a:t> régionales sur les stocks de carbone.</a:t>
                      </a:r>
                      <a:endParaRPr lang="fr-FR" sz="14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a:txBody>
                    <a:bodyPr/>
                    <a:lstStyle/>
                    <a:p>
                      <a:pPr marL="182880" indent="-182880" algn="l" rtl="0" fontAlgn="t">
                        <a:buFont typeface="Arial" panose="020B0604020202020204" pitchFamily="34" charset="0"/>
                        <a:buChar char="•"/>
                      </a:pPr>
                      <a:r>
                        <a:rPr lang="fr-FR" sz="1400" i="0" u="none" strike="noStrike" dirty="0" smtClean="0">
                          <a:latin typeface="Calibri" pitchFamily="34" charset="0"/>
                        </a:rPr>
                        <a:t>Évolution des stocks de carbone et estimations des émissions/ha.</a:t>
                      </a:r>
                      <a:endParaRPr lang="fr-FR" sz="14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r>
              <a:tr h="285090">
                <a:tc vMerge="1">
                  <a:txBody>
                    <a:bodyPr/>
                    <a:lstStyle/>
                    <a:p>
                      <a:endParaRPr lang="de-DE"/>
                    </a:p>
                  </a:txBody>
                  <a:tcPr/>
                </a:tc>
                <a:tc>
                  <a:txBody>
                    <a:bodyPr/>
                    <a:lstStyle/>
                    <a:p>
                      <a:pPr algn="l" rtl="0" fontAlgn="t"/>
                      <a:r>
                        <a:rPr lang="fr-FR" sz="1400" u="none" strike="noStrike" dirty="0" smtClean="0">
                          <a:latin typeface="Calibri" pitchFamily="34" charset="0"/>
                        </a:rPr>
                        <a:t>Dégradation </a:t>
                      </a:r>
                      <a:endParaRPr lang="fr-FR" sz="14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vMerge="1">
                  <a:txBody>
                    <a:bodyPr/>
                    <a:lstStyle/>
                    <a:p>
                      <a:endParaRPr lang="de-DE"/>
                    </a:p>
                  </a:txBody>
                  <a:tcPr/>
                </a:tc>
                <a:tc>
                  <a:txBody>
                    <a:bodyPr/>
                    <a:lstStyle/>
                    <a:p>
                      <a:pPr marL="182880" indent="-182880" algn="l" rtl="0" fontAlgn="t">
                        <a:buFont typeface="Arial" panose="020B0604020202020204" pitchFamily="34" charset="0"/>
                        <a:buChar char="•"/>
                      </a:pPr>
                      <a:r>
                        <a:rPr lang="fr-FR" sz="1400" i="0" u="none" strike="noStrike" dirty="0" smtClean="0">
                          <a:latin typeface="Calibri" pitchFamily="34" charset="0"/>
                        </a:rPr>
                        <a:t>Mesures de la réduction à long terme du carbone.</a:t>
                      </a:r>
                      <a:endParaRPr lang="fr-FR" sz="14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r>
              <a:tr h="507326">
                <a:tc vMerge="1">
                  <a:txBody>
                    <a:bodyPr/>
                    <a:lstStyle/>
                    <a:p>
                      <a:endParaRPr lang="de-DE"/>
                    </a:p>
                  </a:txBody>
                  <a:tcPr/>
                </a:tc>
                <a:tc>
                  <a:txBody>
                    <a:bodyPr/>
                    <a:lstStyle/>
                    <a:p>
                      <a:pPr algn="l" rtl="0" fontAlgn="t"/>
                      <a:r>
                        <a:rPr lang="fr-FR" sz="1400" u="none" strike="noStrike" dirty="0" smtClean="0">
                          <a:latin typeface="Calibri" pitchFamily="34" charset="0"/>
                        </a:rPr>
                        <a:t>Autres réservoirs (sols).</a:t>
                      </a:r>
                      <a:endParaRPr lang="fr-FR" sz="14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vMerge="1">
                  <a:txBody>
                    <a:bodyPr/>
                    <a:lstStyle/>
                    <a:p>
                      <a:endParaRPr lang="de-DE"/>
                    </a:p>
                  </a:txBody>
                  <a:tcPr/>
                </a:tc>
                <a:tc>
                  <a:txBody>
                    <a:bodyPr/>
                    <a:lstStyle/>
                    <a:p>
                      <a:pPr marL="182880" indent="-182880" algn="l" rtl="0" fontAlgn="t">
                        <a:buFont typeface="Arial" panose="020B0604020202020204" pitchFamily="34" charset="0"/>
                        <a:buChar char="•"/>
                      </a:pPr>
                      <a:r>
                        <a:rPr lang="fr-FR" sz="1400" i="0" u="none" strike="noStrike" dirty="0" smtClean="0">
                          <a:latin typeface="Calibri" pitchFamily="34" charset="0"/>
                        </a:rPr>
                        <a:t>Mesures à long</a:t>
                      </a:r>
                      <a:r>
                        <a:rPr lang="fr-FR" sz="1400" i="0" u="none" strike="noStrike" baseline="0" dirty="0" smtClean="0">
                          <a:latin typeface="Calibri" pitchFamily="34" charset="0"/>
                        </a:rPr>
                        <a:t> terme de l’évolution du carbone des sols.</a:t>
                      </a:r>
                      <a:endParaRPr lang="fr-FR" sz="14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r>
              <a:tr h="979438">
                <a:tc>
                  <a:txBody>
                    <a:bodyPr/>
                    <a:lstStyle/>
                    <a:p>
                      <a:pPr algn="ctr" rtl="0" fontAlgn="t"/>
                      <a:r>
                        <a:rPr lang="fr-FR" sz="1400" b="1" u="none" strike="noStrike" dirty="0" smtClean="0">
                          <a:latin typeface="Calibri" pitchFamily="34" charset="0"/>
                        </a:rPr>
                        <a:t>Combustion de la biomasse</a:t>
                      </a:r>
                      <a:endParaRPr lang="fr-FR" sz="1400" b="1"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a:txBody>
                    <a:bodyPr/>
                    <a:lstStyle/>
                    <a:p>
                      <a:pPr algn="l" fontAlgn="t"/>
                      <a:r>
                        <a:rPr lang="fr-FR" sz="1400" u="none" strike="noStrike" dirty="0" smtClean="0">
                          <a:latin typeface="Calibri" pitchFamily="34" charset="0"/>
                        </a:rPr>
                        <a:t>Émissions de plusieurs GES</a:t>
                      </a:r>
                      <a:endParaRPr lang="fr-FR" sz="14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a:txBody>
                    <a:bodyPr/>
                    <a:lstStyle/>
                    <a:p>
                      <a:pPr marL="182880" indent="-182880" algn="l" rtl="0" fontAlgn="t">
                        <a:buFont typeface="Arial" panose="020B0604020202020204" pitchFamily="34" charset="0"/>
                        <a:buChar char="•"/>
                      </a:pPr>
                      <a:r>
                        <a:rPr lang="fr-FR" sz="1400" i="0" u="none" strike="noStrike" dirty="0" smtClean="0">
                          <a:latin typeface="Calibri" pitchFamily="34" charset="0"/>
                        </a:rPr>
                        <a:t>Registres des feux.</a:t>
                      </a:r>
                    </a:p>
                    <a:p>
                      <a:pPr marL="182880" indent="-182880" algn="l" rtl="0" fontAlgn="t">
                        <a:buFont typeface="Arial" panose="020B0604020202020204" pitchFamily="34" charset="0"/>
                        <a:buChar char="•"/>
                      </a:pPr>
                      <a:r>
                        <a:rPr lang="fr-FR" sz="1400" i="0" u="none" strike="noStrike" dirty="0" smtClean="0">
                          <a:latin typeface="Calibri" pitchFamily="34" charset="0"/>
                        </a:rPr>
                        <a:t>Données satellitaires.</a:t>
                      </a:r>
                    </a:p>
                    <a:p>
                      <a:pPr marL="182880" indent="-182880" algn="l" rtl="0" fontAlgn="t">
                        <a:buFont typeface="Arial" panose="020B0604020202020204" pitchFamily="34" charset="0"/>
                        <a:buChar char="•"/>
                      </a:pPr>
                      <a:r>
                        <a:rPr lang="fr-FR" sz="1400" i="0" u="none" strike="noStrike" dirty="0" smtClean="0">
                          <a:latin typeface="Calibri" pitchFamily="34" charset="0"/>
                        </a:rPr>
                        <a:t>Mesures des facteurs</a:t>
                      </a:r>
                      <a:r>
                        <a:rPr lang="fr-FR" sz="1400" i="0" u="none" strike="noStrike" baseline="0" dirty="0" smtClean="0">
                          <a:latin typeface="Calibri" pitchFamily="34" charset="0"/>
                        </a:rPr>
                        <a:t> d’émission.</a:t>
                      </a:r>
                      <a:endParaRPr lang="fr-FR" sz="1400" i="0" u="none" strike="noStrike" dirty="0">
                        <a:latin typeface="Calibri" pitchFamily="34" charset="0"/>
                      </a:endParaRPr>
                    </a:p>
                  </a:txBody>
                  <a:tcPr marL="72000" marR="72000" marT="4180" marB="0" anchor="ctr"/>
                </a:tc>
                <a:tc>
                  <a:txBody>
                    <a:bodyPr/>
                    <a:lstStyle/>
                    <a:p>
                      <a:pPr marL="182880" indent="-182880" algn="l" rtl="0" fontAlgn="t">
                        <a:buFont typeface="Arial" panose="020B0604020202020204" pitchFamily="34" charset="0"/>
                        <a:buChar char="•"/>
                      </a:pPr>
                      <a:r>
                        <a:rPr lang="fr-FR" sz="1400" i="0" u="none" strike="noStrike" dirty="0" smtClean="0">
                          <a:latin typeface="Calibri" pitchFamily="34" charset="0"/>
                        </a:rPr>
                        <a:t>Produits établis à partir</a:t>
                      </a:r>
                      <a:r>
                        <a:rPr lang="fr-FR" sz="1400" i="0" u="none" strike="noStrike" baseline="0" dirty="0" smtClean="0">
                          <a:latin typeface="Calibri" pitchFamily="34" charset="0"/>
                        </a:rPr>
                        <a:t> de données satellitaires.</a:t>
                      </a:r>
                      <a:endParaRPr lang="fr-FR" sz="1400" i="0" u="none" strike="noStrike" dirty="0" smtClean="0">
                        <a:latin typeface="Calibri" pitchFamily="34" charset="0"/>
                      </a:endParaRPr>
                    </a:p>
                    <a:p>
                      <a:pPr marL="182880" indent="-182880" algn="l" rtl="0" fontAlgn="t">
                        <a:buFont typeface="Arial" panose="020B0604020202020204" pitchFamily="34" charset="0"/>
                        <a:buChar char="•"/>
                      </a:pPr>
                      <a:r>
                        <a:rPr lang="fr-FR" sz="1400" i="0" u="none" strike="noStrike" dirty="0" smtClean="0">
                          <a:latin typeface="Calibri" pitchFamily="34" charset="0"/>
                        </a:rPr>
                        <a:t>Régime des feux, superficie,</a:t>
                      </a:r>
                      <a:r>
                        <a:rPr lang="fr-FR" sz="1400" i="0" u="none" strike="noStrike" baseline="0" dirty="0" smtClean="0">
                          <a:latin typeface="Calibri" pitchFamily="34" charset="0"/>
                        </a:rPr>
                        <a:t> fréquence et émissions.</a:t>
                      </a:r>
                      <a:endParaRPr lang="fr-FR" sz="14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r>
              <a:tr h="1229860">
                <a:tc>
                  <a:txBody>
                    <a:bodyPr/>
                    <a:lstStyle/>
                    <a:p>
                      <a:pPr algn="ctr" rtl="0" fontAlgn="t"/>
                      <a:r>
                        <a:rPr lang="fr-FR" sz="1400" b="1" u="none" strike="noStrike" dirty="0" smtClean="0">
                          <a:latin typeface="Calibri" pitchFamily="34" charset="0"/>
                        </a:rPr>
                        <a:t>Données auxiliaires (spatiales)</a:t>
                      </a:r>
                      <a:endParaRPr lang="fr-FR" sz="1400" b="1"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a:txBody>
                    <a:bodyPr/>
                    <a:lstStyle/>
                    <a:p>
                      <a:pPr algn="l" rtl="0" fontAlgn="t"/>
                      <a:r>
                        <a:rPr lang="fr-FR" sz="1400" u="none" strike="noStrike" baseline="0" dirty="0" smtClean="0">
                          <a:latin typeface="Calibri" pitchFamily="34" charset="0"/>
                        </a:rPr>
                        <a:t>Éléments moteurs et facteurs de l’évolution des forêts</a:t>
                      </a:r>
                      <a:endParaRPr lang="fr-FR" sz="14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a:txBody>
                    <a:bodyPr/>
                    <a:lstStyle/>
                    <a:p>
                      <a:pPr marL="182880" indent="-182880" algn="l" rtl="0" fontAlgn="t">
                        <a:buFont typeface="Arial" panose="020B0604020202020204" pitchFamily="34" charset="0"/>
                        <a:buChar char="•"/>
                      </a:pPr>
                      <a:r>
                        <a:rPr lang="fr-FR" sz="1400" i="0" u="none" strike="noStrike" dirty="0" smtClean="0">
                          <a:latin typeface="Calibri" pitchFamily="34" charset="0"/>
                        </a:rPr>
                        <a:t>Cartes topographiques.</a:t>
                      </a:r>
                    </a:p>
                    <a:p>
                      <a:pPr marL="182880" indent="-182880" algn="l" rtl="0" fontAlgn="t">
                        <a:buFont typeface="Arial" panose="020B0604020202020204" pitchFamily="34" charset="0"/>
                        <a:buChar char="•"/>
                      </a:pPr>
                      <a:r>
                        <a:rPr lang="fr-FR" sz="1400" i="0" kern="1200" dirty="0" smtClean="0">
                          <a:solidFill>
                            <a:schemeClr val="dk1"/>
                          </a:solidFill>
                          <a:latin typeface="Calibri" pitchFamily="34" charset="0"/>
                          <a:ea typeface="+mn-ea"/>
                          <a:cs typeface="+mn-cs"/>
                        </a:rPr>
                        <a:t>Études de terrain.</a:t>
                      </a:r>
                    </a:p>
                    <a:p>
                      <a:pPr marL="182880" indent="-182880" algn="l" rtl="0" fontAlgn="t">
                        <a:buFont typeface="Arial" panose="020B0604020202020204" pitchFamily="34" charset="0"/>
                        <a:buChar char="•"/>
                      </a:pPr>
                      <a:r>
                        <a:rPr lang="fr-FR" sz="1400" i="0" kern="1200" dirty="0" smtClean="0">
                          <a:solidFill>
                            <a:schemeClr val="dk1"/>
                          </a:solidFill>
                          <a:latin typeface="Calibri" pitchFamily="34" charset="0"/>
                          <a:ea typeface="+mn-ea"/>
                          <a:cs typeface="+mn-cs"/>
                        </a:rPr>
                        <a:t>Données de recensement.</a:t>
                      </a:r>
                      <a:endParaRPr lang="fr-FR" sz="1400" b="0" i="0" u="none" strike="noStrike" dirty="0">
                        <a:solidFill>
                          <a:srgbClr val="000000"/>
                        </a:solidFill>
                        <a:latin typeface="Calibri" pitchFamily="34" charset="0"/>
                        <a:ea typeface="Tahoma" pitchFamily="34" charset="0"/>
                        <a:cs typeface="Tahoma" pitchFamily="34" charset="0"/>
                      </a:endParaRPr>
                    </a:p>
                  </a:txBody>
                  <a:tcPr marL="72000" marR="72000" marT="4180" marB="0"/>
                </a:tc>
                <a:tc>
                  <a:txBody>
                    <a:bodyPr/>
                    <a:lstStyle/>
                    <a:p>
                      <a:pPr marL="182880" indent="-182880" algn="l" rtl="0" fontAlgn="t">
                        <a:buFont typeface="Arial" panose="020B0604020202020204" pitchFamily="34" charset="0"/>
                        <a:buChar char="•"/>
                      </a:pPr>
                      <a:r>
                        <a:rPr lang="fr-FR" sz="1400" i="0" u="none" strike="noStrike" dirty="0" smtClean="0">
                          <a:latin typeface="Calibri" pitchFamily="34" charset="0"/>
                        </a:rPr>
                        <a:t>Ensembles de données SIG sur la population, les routes, l’utilisation des terres, la planification, la topographie, les peuplements, etc.</a:t>
                      </a:r>
                      <a:endParaRPr lang="fr-FR" sz="14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92" y="128171"/>
            <a:ext cx="8652358" cy="881062"/>
          </a:xfrm>
        </p:spPr>
        <p:txBody>
          <a:bodyPr/>
          <a:lstStyle/>
          <a:p>
            <a:pPr marL="0" indent="0" algn="just">
              <a:lnSpc>
                <a:spcPct val="100000"/>
              </a:lnSpc>
            </a:pPr>
            <a:r>
              <a:rPr lang="fr-FR" sz="2400" dirty="0" smtClean="0"/>
              <a:t>Analyse des facteurs de déboisement et des processus qui affectent les stocks de carbone forestiers.</a:t>
            </a:r>
            <a:endParaRPr lang="fr-FR" sz="2400" dirty="0"/>
          </a:p>
        </p:txBody>
      </p:sp>
      <p:sp>
        <p:nvSpPr>
          <p:cNvPr id="3" name="Text Placeholder 2"/>
          <p:cNvSpPr>
            <a:spLocks noGrp="1"/>
          </p:cNvSpPr>
          <p:nvPr>
            <p:ph type="body" sz="quarter" idx="10"/>
          </p:nvPr>
        </p:nvSpPr>
        <p:spPr>
          <a:xfrm>
            <a:off x="436190" y="1063303"/>
            <a:ext cx="8521188" cy="4689815"/>
          </a:xfrm>
        </p:spPr>
        <p:txBody>
          <a:bodyPr/>
          <a:lstStyle/>
          <a:p>
            <a:pPr marL="342900" lvl="0" indent="-342900" algn="just">
              <a:lnSpc>
                <a:spcPts val="1920"/>
              </a:lnSpc>
              <a:buSzPct val="100000"/>
              <a:buFont typeface="+mj-lt"/>
              <a:buAutoNum type="arabicPeriod"/>
            </a:pPr>
            <a:r>
              <a:rPr lang="fr-FR" sz="1600" dirty="0" smtClean="0"/>
              <a:t>Conversion des terres forestières pour l’agriculture (élevage, cultures et aquaculture).</a:t>
            </a:r>
          </a:p>
          <a:p>
            <a:pPr marL="342900" lvl="0" indent="-342900" algn="just">
              <a:lnSpc>
                <a:spcPts val="1920"/>
              </a:lnSpc>
              <a:buSzPct val="100000"/>
              <a:buFont typeface="+mj-lt"/>
              <a:buAutoNum type="arabicPeriod"/>
            </a:pPr>
            <a:r>
              <a:rPr lang="fr-FR" sz="1600" dirty="0" smtClean="0"/>
              <a:t>Conversion des terres forestières pour l’exploitation minière.</a:t>
            </a:r>
          </a:p>
          <a:p>
            <a:pPr marL="342900" lvl="0" indent="-342900" algn="just">
              <a:lnSpc>
                <a:spcPts val="1920"/>
              </a:lnSpc>
              <a:buSzPct val="100000"/>
              <a:buFont typeface="+mj-lt"/>
              <a:buAutoNum type="arabicPeriod"/>
            </a:pPr>
            <a:r>
              <a:rPr lang="fr-FR" sz="1600" dirty="0" smtClean="0"/>
              <a:t>Activités d’exploitation forestière.</a:t>
            </a:r>
          </a:p>
          <a:p>
            <a:pPr marL="342900" lvl="0" indent="-342900" algn="just">
              <a:lnSpc>
                <a:spcPts val="1920"/>
              </a:lnSpc>
              <a:buSzPct val="100000"/>
              <a:buFont typeface="+mj-lt"/>
              <a:buAutoNum type="arabicPeriod"/>
            </a:pPr>
            <a:r>
              <a:rPr lang="fr-FR" sz="1600" dirty="0" smtClean="0"/>
              <a:t>Conversion des terres forestières pour la construction des routes.</a:t>
            </a:r>
          </a:p>
          <a:p>
            <a:pPr marL="342900" lvl="0" indent="-342900" algn="just">
              <a:lnSpc>
                <a:spcPts val="1920"/>
              </a:lnSpc>
              <a:buSzPct val="100000"/>
              <a:buFont typeface="+mj-lt"/>
              <a:buAutoNum type="arabicPeriod"/>
            </a:pPr>
            <a:r>
              <a:rPr lang="fr-FR" sz="1600" dirty="0" smtClean="0"/>
              <a:t>Conversion des terres forestières pour le développement urbain (logements).</a:t>
            </a:r>
          </a:p>
          <a:p>
            <a:pPr marL="342900" lvl="0" indent="-342900" algn="just">
              <a:lnSpc>
                <a:spcPts val="1920"/>
              </a:lnSpc>
              <a:buSzPct val="100000"/>
              <a:buFont typeface="+mj-lt"/>
              <a:buAutoNum type="arabicPeriod"/>
            </a:pPr>
            <a:r>
              <a:rPr lang="fr-FR" sz="1600" dirty="0" smtClean="0"/>
              <a:t>Conversion des terres forestières pour les économies agricoles locales en transition.</a:t>
            </a:r>
          </a:p>
          <a:p>
            <a:pPr marL="342900" lvl="0" indent="-342900" algn="just">
              <a:lnSpc>
                <a:spcPts val="1920"/>
              </a:lnSpc>
              <a:buSzPct val="100000"/>
              <a:buFont typeface="+mj-lt"/>
              <a:buAutoNum type="arabicPeriod"/>
            </a:pPr>
            <a:r>
              <a:rPr lang="fr-FR" sz="1600" dirty="0" smtClean="0"/>
              <a:t>Conversion des terres forestières pour le développement énergétique.</a:t>
            </a:r>
          </a:p>
          <a:p>
            <a:pPr marL="342900" lvl="0" indent="-342900" algn="just">
              <a:lnSpc>
                <a:spcPts val="1920"/>
              </a:lnSpc>
              <a:buSzPct val="100000"/>
              <a:buFont typeface="+mj-lt"/>
              <a:buAutoNum type="arabicPeriod"/>
            </a:pPr>
            <a:r>
              <a:rPr lang="fr-FR" sz="1600" dirty="0" smtClean="0"/>
              <a:t>Feux (hormis les feux pour usage durable).</a:t>
            </a:r>
          </a:p>
          <a:p>
            <a:pPr marL="342900" lvl="0" indent="-342900" algn="just">
              <a:lnSpc>
                <a:spcPts val="1920"/>
              </a:lnSpc>
              <a:buSzPct val="100000"/>
              <a:buFont typeface="+mj-lt"/>
              <a:buAutoNum type="arabicPeriod"/>
            </a:pPr>
            <a:r>
              <a:rPr lang="fr-FR" sz="1600" dirty="0" smtClean="0"/>
              <a:t>Questions relatives à l’agriculture vivrière (feux y compris).</a:t>
            </a:r>
          </a:p>
          <a:p>
            <a:pPr marL="342900" lvl="0" indent="-342900" algn="just">
              <a:lnSpc>
                <a:spcPts val="1920"/>
              </a:lnSpc>
              <a:buSzPct val="100000"/>
              <a:buFont typeface="+mj-lt"/>
              <a:buAutoNum type="arabicPeriod"/>
            </a:pPr>
            <a:r>
              <a:rPr lang="fr-FR" sz="1600" dirty="0" smtClean="0"/>
              <a:t>Protection des forêts.</a:t>
            </a:r>
          </a:p>
          <a:p>
            <a:pPr marL="342900" lvl="0" indent="-342900" algn="just">
              <a:lnSpc>
                <a:spcPts val="1920"/>
              </a:lnSpc>
              <a:buSzPct val="100000"/>
              <a:buFont typeface="+mj-lt"/>
              <a:buAutoNum type="arabicPeriod"/>
            </a:pPr>
            <a:r>
              <a:rPr lang="fr-FR" sz="1600" dirty="0" smtClean="0"/>
              <a:t>Renforcement de la mangrove pour lutter contre l’érosion côtière (feux agricoles et incendies accidentels des forêts).</a:t>
            </a:r>
            <a:endParaRPr lang="fr-FR" sz="1600" dirty="0"/>
          </a:p>
        </p:txBody>
      </p:sp>
    </p:spTree>
    <p:extLst>
      <p:ext uri="{BB962C8B-B14F-4D97-AF65-F5344CB8AC3E}">
        <p14:creationId xmlns:p14="http://schemas.microsoft.com/office/powerpoint/2010/main" val="3623771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42" y="268289"/>
            <a:ext cx="8652358" cy="1185862"/>
          </a:xfrm>
        </p:spPr>
        <p:txBody>
          <a:bodyPr/>
          <a:lstStyle/>
          <a:p>
            <a:r>
              <a:rPr lang="fr-FR" sz="2400" dirty="0" smtClean="0"/>
              <a:t>Analyse des facteurs de déboisement et des processus qui affectent les stocks de carbone forestiers.</a:t>
            </a:r>
            <a:endParaRPr lang="en-GB" sz="2400" dirty="0"/>
          </a:p>
        </p:txBody>
      </p:sp>
      <p:sp>
        <p:nvSpPr>
          <p:cNvPr id="3" name="Text Placeholder 2"/>
          <p:cNvSpPr>
            <a:spLocks noGrp="1"/>
          </p:cNvSpPr>
          <p:nvPr>
            <p:ph type="body" sz="quarter" idx="10"/>
          </p:nvPr>
        </p:nvSpPr>
        <p:spPr>
          <a:xfrm>
            <a:off x="421200" y="1793168"/>
            <a:ext cx="8521188" cy="3431976"/>
          </a:xfrm>
        </p:spPr>
        <p:txBody>
          <a:bodyPr/>
          <a:lstStyle/>
          <a:p>
            <a:pPr lvl="0"/>
            <a:r>
              <a:rPr lang="fr-FR" dirty="0" smtClean="0"/>
              <a:t>Groupe/institution responsable de l’exécution de l’activité.</a:t>
            </a:r>
          </a:p>
          <a:p>
            <a:pPr lvl="0"/>
            <a:r>
              <a:rPr lang="fr-FR" dirty="0" smtClean="0"/>
              <a:t>Effets sur la forêt (effet carbone par ha) : puits ou source.</a:t>
            </a:r>
          </a:p>
          <a:p>
            <a:pPr lvl="0"/>
            <a:r>
              <a:rPr lang="fr-FR" dirty="0" smtClean="0"/>
              <a:t>Taille de la superficie affectée.</a:t>
            </a:r>
          </a:p>
          <a:p>
            <a:pPr lvl="0"/>
            <a:r>
              <a:rPr lang="fr-FR" dirty="0" smtClean="0"/>
              <a:t>Importance relativement à l’impact carbone et à la superficie.</a:t>
            </a:r>
            <a:endParaRPr lang="fr-FR" dirty="0"/>
          </a:p>
        </p:txBody>
      </p:sp>
    </p:spTree>
    <p:extLst>
      <p:ext uri="{BB962C8B-B14F-4D97-AF65-F5344CB8AC3E}">
        <p14:creationId xmlns:p14="http://schemas.microsoft.com/office/powerpoint/2010/main" val="1820178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1058861"/>
          </a:xfrm>
        </p:spPr>
        <p:txBody>
          <a:bodyPr/>
          <a:lstStyle/>
          <a:p>
            <a:pPr algn="just"/>
            <a:r>
              <a:rPr lang="fr-FR" sz="2600" dirty="0" smtClean="0"/>
              <a:t>Renforcement des capacités : les sept domaines d’action prioritaires</a:t>
            </a:r>
            <a:endParaRPr lang="fr-FR" sz="2600" dirty="0"/>
          </a:p>
        </p:txBody>
      </p:sp>
      <p:sp>
        <p:nvSpPr>
          <p:cNvPr id="3" name="Tijdelijke aanduiding voor tekst 2"/>
          <p:cNvSpPr>
            <a:spLocks noGrp="1"/>
          </p:cNvSpPr>
          <p:nvPr>
            <p:ph type="body" sz="quarter" idx="10"/>
          </p:nvPr>
        </p:nvSpPr>
        <p:spPr>
          <a:xfrm>
            <a:off x="440250" y="1337459"/>
            <a:ext cx="8521188" cy="4370120"/>
          </a:xfrm>
        </p:spPr>
        <p:txBody>
          <a:bodyPr/>
          <a:lstStyle/>
          <a:p>
            <a:pPr marL="457200" lvl="0" indent="-457200" algn="just">
              <a:buSzPct val="100000"/>
              <a:buFont typeface="+mj-lt"/>
              <a:buAutoNum type="arabicPeriod"/>
            </a:pPr>
            <a:r>
              <a:rPr lang="fr-FR" sz="2000" dirty="0" smtClean="0"/>
              <a:t>Élaborer et mettre en œuvre un mécanisme national et un cadre institutionnel.</a:t>
            </a:r>
          </a:p>
          <a:p>
            <a:pPr marL="457200" lvl="0" indent="-457200" algn="just">
              <a:buSzPct val="100000"/>
              <a:buFont typeface="+mj-lt"/>
              <a:buAutoNum type="arabicPeriod"/>
            </a:pPr>
            <a:r>
              <a:rPr lang="fr-FR" sz="2000" dirty="0" smtClean="0"/>
              <a:t>Procéder à une évaluation exhaustive de l’évolution de la superficie forestière pendant une période de référence.</a:t>
            </a:r>
          </a:p>
          <a:p>
            <a:pPr marL="457200" lvl="0" indent="-457200" algn="just">
              <a:buSzPct val="100000"/>
              <a:buFont typeface="+mj-lt"/>
              <a:buAutoNum type="arabicPeriod"/>
            </a:pPr>
            <a:r>
              <a:rPr lang="fr-FR" sz="2000" dirty="0" smtClean="0"/>
              <a:t>Renforcer les capacités de mesure des stocks de carbone.</a:t>
            </a:r>
          </a:p>
          <a:p>
            <a:pPr marL="457200" lvl="0" indent="-457200" algn="just">
              <a:buSzPct val="100000"/>
              <a:buFont typeface="+mj-lt"/>
              <a:buAutoNum type="arabicPeriod"/>
            </a:pPr>
            <a:r>
              <a:rPr lang="fr-FR" sz="2000" dirty="0" smtClean="0"/>
              <a:t>Élaborer la MNV pour une série d’activités de démonstration, en se focalisant sur les facteurs/processus essentiels.</a:t>
            </a:r>
          </a:p>
          <a:p>
            <a:pPr marL="457200" lvl="0" indent="-457200" algn="just">
              <a:buSzPct val="100000"/>
              <a:buFont typeface="+mj-lt"/>
              <a:buAutoNum type="arabicPeriod"/>
            </a:pPr>
            <a:r>
              <a:rPr lang="fr-FR" sz="2000" dirty="0" smtClean="0"/>
              <a:t>Œuvrer avec la communauté internationale.</a:t>
            </a:r>
          </a:p>
          <a:p>
            <a:pPr marL="457200" lvl="0" indent="-457200" algn="just">
              <a:buSzPct val="100000"/>
              <a:buFont typeface="+mj-lt"/>
              <a:buAutoNum type="arabicPeriod"/>
            </a:pPr>
            <a:r>
              <a:rPr lang="fr-FR" sz="2000" dirty="0" smtClean="0"/>
              <a:t>Maintenir le mécanisme de communication interne sur la MNV.</a:t>
            </a:r>
          </a:p>
          <a:p>
            <a:pPr marL="457200" indent="-457200" algn="just">
              <a:buSzPct val="100000"/>
              <a:buFont typeface="+mj-lt"/>
              <a:buAutoNum type="arabicPeriod"/>
            </a:pPr>
            <a:r>
              <a:rPr lang="fr-FR" sz="2000" dirty="0" smtClean="0"/>
              <a:t>Réaliser/soutenir des études sur les points essentiels.</a:t>
            </a:r>
            <a:endParaRPr lang="fr-FR"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18409</TotalTime>
  <Words>1754</Words>
  <Application>Microsoft Office PowerPoint</Application>
  <PresentationFormat>On-screen Show (4:3)</PresentationFormat>
  <Paragraphs>224</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Tahoma</vt:lpstr>
      <vt:lpstr>Times New Roman</vt:lpstr>
      <vt:lpstr>Verdana</vt:lpstr>
      <vt:lpstr>Wingdings</vt:lpstr>
      <vt:lpstr>Wageningen UR</vt:lpstr>
      <vt:lpstr>Module 1.2 Cadre d’élaboration des systèmes nationaux de surveillance des forêts pour REDD+</vt:lpstr>
      <vt:lpstr>1.Cadre de surveillance ONU-REDD pour la République démocratique du Congo</vt:lpstr>
      <vt:lpstr>Système de surveillance intégré</vt:lpstr>
      <vt:lpstr>Activités de renforcement des capacités</vt:lpstr>
      <vt:lpstr>2. Instauration d’un système de mesure, notification et vérification des activités REDD+ au Guyana</vt:lpstr>
      <vt:lpstr>Évaluation des besoins en capacités du Guyana</vt:lpstr>
      <vt:lpstr>Analyse des facteurs de déboisement et des processus qui affectent les stocks de carbone forestiers.</vt:lpstr>
      <vt:lpstr>Analyse des facteurs de déboisement et des processus qui affectent les stocks de carbone forestiers.</vt:lpstr>
      <vt:lpstr>Renforcement des capacités : les sept domaines d’action prioritaires</vt:lpstr>
      <vt:lpstr>Objectifs en matière de renforcement des capacités pour les différentes phases de la mise en œuvre REDD+</vt:lpstr>
      <vt:lpstr>Élaboration du cadre institutionnel</vt:lpstr>
      <vt:lpstr>Modules de suivi recommandés</vt:lpstr>
      <vt:lpstr>Bibliographie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Cecile Jannotin</cp:lastModifiedBy>
  <cp:revision>915</cp:revision>
  <cp:lastPrinted>2015-06-23T22:29:43Z</cp:lastPrinted>
  <dcterms:created xsi:type="dcterms:W3CDTF">2011-09-29T08:30:03Z</dcterms:created>
  <dcterms:modified xsi:type="dcterms:W3CDTF">2015-07-04T11:05:25Z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